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301" r:id="rId2"/>
    <p:sldId id="1201" r:id="rId3"/>
    <p:sldId id="1244" r:id="rId4"/>
    <p:sldId id="295" r:id="rId5"/>
    <p:sldId id="402" r:id="rId6"/>
    <p:sldId id="404" r:id="rId7"/>
    <p:sldId id="405" r:id="rId8"/>
    <p:sldId id="407" r:id="rId9"/>
    <p:sldId id="409" r:id="rId10"/>
    <p:sldId id="406" r:id="rId11"/>
    <p:sldId id="411" r:id="rId12"/>
    <p:sldId id="412" r:id="rId13"/>
    <p:sldId id="413" r:id="rId14"/>
    <p:sldId id="1203" r:id="rId15"/>
    <p:sldId id="414" r:id="rId16"/>
    <p:sldId id="416" r:id="rId17"/>
    <p:sldId id="418" r:id="rId18"/>
    <p:sldId id="419" r:id="rId19"/>
    <p:sldId id="1240" r:id="rId20"/>
    <p:sldId id="1241" r:id="rId21"/>
    <p:sldId id="1242" r:id="rId22"/>
    <p:sldId id="1243" r:id="rId23"/>
    <p:sldId id="1205" r:id="rId24"/>
    <p:sldId id="1216" r:id="rId25"/>
    <p:sldId id="1217" r:id="rId26"/>
    <p:sldId id="1218" r:id="rId27"/>
    <p:sldId id="1219" r:id="rId28"/>
    <p:sldId id="1221" r:id="rId29"/>
    <p:sldId id="1220" r:id="rId30"/>
    <p:sldId id="1222" r:id="rId31"/>
    <p:sldId id="1223" r:id="rId32"/>
    <p:sldId id="1224" r:id="rId33"/>
    <p:sldId id="1225" r:id="rId34"/>
    <p:sldId id="1227" r:id="rId35"/>
    <p:sldId id="1226" r:id="rId36"/>
    <p:sldId id="1229" r:id="rId37"/>
    <p:sldId id="1228" r:id="rId38"/>
    <p:sldId id="1230" r:id="rId39"/>
    <p:sldId id="1232" r:id="rId40"/>
    <p:sldId id="1231" r:id="rId41"/>
    <p:sldId id="1234" r:id="rId42"/>
    <p:sldId id="1236" r:id="rId43"/>
    <p:sldId id="1237" r:id="rId44"/>
    <p:sldId id="1238" r:id="rId45"/>
    <p:sldId id="1239" r:id="rId46"/>
    <p:sldId id="1206" r:id="rId47"/>
    <p:sldId id="1199" r:id="rId48"/>
    <p:sldId id="1245" r:id="rId49"/>
    <p:sldId id="1246" r:id="rId50"/>
    <p:sldId id="1247" r:id="rId51"/>
    <p:sldId id="1248" r:id="rId52"/>
    <p:sldId id="1249" r:id="rId53"/>
    <p:sldId id="1250" r:id="rId54"/>
    <p:sldId id="1251" r:id="rId55"/>
    <p:sldId id="1252" r:id="rId56"/>
    <p:sldId id="1253" r:id="rId57"/>
    <p:sldId id="1254" r:id="rId58"/>
    <p:sldId id="1255" r:id="rId59"/>
    <p:sldId id="1209" r:id="rId60"/>
    <p:sldId id="1208" r:id="rId61"/>
    <p:sldId id="1202" r:id="rId62"/>
    <p:sldId id="1213" r:id="rId63"/>
    <p:sldId id="1210" r:id="rId64"/>
    <p:sldId id="1214" r:id="rId65"/>
    <p:sldId id="1215" r:id="rId66"/>
    <p:sldId id="1211" r:id="rId67"/>
    <p:sldId id="1207" r:id="rId68"/>
    <p:sldId id="432" r:id="rId69"/>
  </p:sldIdLst>
  <p:sldSz cx="9144000" cy="5143500" type="screen16x9"/>
  <p:notesSz cx="6858000" cy="9144000"/>
  <p:custDataLst>
    <p:tags r:id="rId7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F6C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70" autoAdjust="0"/>
    <p:restoredTop sz="93888" autoAdjust="0"/>
  </p:normalViewPr>
  <p:slideViewPr>
    <p:cSldViewPr snapToGrid="0">
      <p:cViewPr varScale="1">
        <p:scale>
          <a:sx n="109" d="100"/>
          <a:sy n="109" d="100"/>
        </p:scale>
        <p:origin x="787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2021/4/1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202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5310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852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1122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2327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46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5460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CF4CA7-7AAC-4C45-88E6-57EAF6DA16C9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11272"/>
      </p:ext>
    </p:extLst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65753"/>
      </p:ext>
    </p:extLst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47810"/>
      </p:ext>
    </p:extLst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515257" y="624114"/>
            <a:ext cx="3192647" cy="523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436096" y="629351"/>
            <a:ext cx="326465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3278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02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001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9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6B1EA47-AA99-4F55-AEF3-3DA66267A0C2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470B42-93C0-4049-B9CB-A8EBAAC780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7429"/>
      </p:ext>
    </p:extLst>
  </p:cSld>
  <p:clrMapOvr>
    <a:masterClrMapping/>
  </p:clrMapOvr>
  <p:transition spd="slow">
    <p:cover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>
            <a:no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4426" y="4482306"/>
            <a:ext cx="409574" cy="273844"/>
          </a:xfr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EDCEBCB-EE73-45D6-92CE-B2AE1D434CFB}"/>
              </a:ext>
            </a:extLst>
          </p:cNvPr>
          <p:cNvSpPr/>
          <p:nvPr userDrawn="1"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7744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18166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2021/4/1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50969"/>
      </p:ext>
    </p:extLst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2021/4/1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61265"/>
      </p:ext>
    </p:extLst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2021/4/1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43882"/>
      </p:ext>
    </p:extLst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2021/4/1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12181"/>
      </p:ext>
    </p:extLst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2021/4/1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82833"/>
      </p:ext>
    </p:extLst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2021/4/1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44713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E9E4D-0BE1-4AAA-A57B-DA425863F4AF}" type="datetimeFigureOut">
              <a:rPr lang="zh-CN" altLang="en-US" smtClean="0"/>
              <a:t>2021/4/1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1F63DC-E866-4077-8215-C471E38E7305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FFCFCD4-6DCF-4A23-AD20-AF62BB293DA8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7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9" r:id="rId16"/>
  </p:sldLayoutIdLst>
  <p:transition spd="slow">
    <p:pull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59145"/>
            <a:ext cx="9144000" cy="854123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941" y="158700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057" y="27073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91"/>
          <p:cNvGrpSpPr>
            <a:grpSpLocks/>
          </p:cNvGrpSpPr>
          <p:nvPr/>
        </p:nvGrpSpPr>
        <p:grpSpPr bwMode="auto">
          <a:xfrm>
            <a:off x="1822357" y="3309841"/>
            <a:ext cx="390552" cy="616758"/>
            <a:chOff x="936" y="1480"/>
            <a:chExt cx="1589" cy="2510"/>
          </a:xfrm>
        </p:grpSpPr>
        <p:grpSp>
          <p:nvGrpSpPr>
            <p:cNvPr id="26" name="组合 33"/>
            <p:cNvGrpSpPr>
              <a:grpSpLocks/>
            </p:cNvGrpSpPr>
            <p:nvPr/>
          </p:nvGrpSpPr>
          <p:grpSpPr bwMode="auto">
            <a:xfrm>
              <a:off x="985" y="1583"/>
              <a:ext cx="1441" cy="2407"/>
              <a:chOff x="1754168" y="3653262"/>
              <a:chExt cx="1857599" cy="310781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latin typeface="+mj-lt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+mj-lt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196990" y="4093185"/>
                <a:ext cx="968886" cy="266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zh-CN" sz="2700" b="1">
                  <a:solidFill>
                    <a:srgbClr val="CA0098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27" name="组合 4"/>
            <p:cNvGrpSpPr>
              <a:grpSpLocks/>
            </p:cNvGrpSpPr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122153" y="2169137"/>
            <a:ext cx="8945065" cy="523192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人工智能与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》—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面向对象编程（二）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BCD51C3F-89DD-1746-A9EC-2FE3C2C6AF11}"/>
              </a:ext>
            </a:extLst>
          </p:cNvPr>
          <p:cNvSpPr/>
          <p:nvPr/>
        </p:nvSpPr>
        <p:spPr>
          <a:xfrm>
            <a:off x="2349113" y="3309842"/>
            <a:ext cx="3919063" cy="4091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人工智能与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 教研组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73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4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2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1700"/>
                                  </p:stCondLst>
                                  <p:iterate type="lt">
                                    <p:tmPct val="23333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733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233"/>
                            </p:stCondLst>
                            <p:childTnLst>
                              <p:par>
                                <p:cTn id="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6.17284E-7 L 0.42031 0.0009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7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233"/>
                            </p:stCondLst>
                            <p:childTnLst>
                              <p:par>
                                <p:cTn id="3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733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1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439C2-5ACF-374E-A586-7C56E84AE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获取对象信息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A45C470C-B888-4D42-8E3B-1ADD94F3751B}"/>
              </a:ext>
            </a:extLst>
          </p:cNvPr>
          <p:cNvSpPr txBox="1">
            <a:spLocks/>
          </p:cNvSpPr>
          <p:nvPr/>
        </p:nvSpPr>
        <p:spPr>
          <a:xfrm>
            <a:off x="457200" y="819149"/>
            <a:ext cx="8229600" cy="1820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获取对象类型与方法</a:t>
            </a:r>
            <a:endParaRPr lang="en-US" altLang="zh-CN" dirty="0"/>
          </a:p>
          <a:p>
            <a:pPr lvl="1"/>
            <a:r>
              <a:rPr lang="zh-CN" altLang="en-US" dirty="0"/>
              <a:t>判断对象类型，使用</a:t>
            </a:r>
            <a:r>
              <a:rPr lang="en" altLang="zh-CN" dirty="0"/>
              <a:t>type()</a:t>
            </a:r>
            <a:r>
              <a:rPr lang="zh-CN" altLang="en-US" dirty="0"/>
              <a:t>函数</a:t>
            </a:r>
            <a:endParaRPr lang="en-US" altLang="zh-CN" dirty="0"/>
          </a:p>
          <a:p>
            <a:pPr lvl="1"/>
            <a:r>
              <a:rPr lang="zh-CN" altLang="en-US" dirty="0"/>
              <a:t>针对</a:t>
            </a:r>
            <a:r>
              <a:rPr lang="en-US" altLang="zh-CN" dirty="0"/>
              <a:t>class</a:t>
            </a:r>
            <a:r>
              <a:rPr lang="zh-CN" altLang="en-US" dirty="0"/>
              <a:t>的继承关系，使用</a:t>
            </a:r>
            <a:r>
              <a:rPr lang="en" altLang="zh-CN" dirty="0" err="1"/>
              <a:t>isinstance</a:t>
            </a:r>
            <a:r>
              <a:rPr lang="en" altLang="zh-CN" dirty="0"/>
              <a:t>()</a:t>
            </a:r>
            <a:r>
              <a:rPr lang="zh-CN" altLang="en" dirty="0"/>
              <a:t>函数</a:t>
            </a:r>
            <a:r>
              <a:rPr lang="zh-CN" altLang="en-US" dirty="0"/>
              <a:t>判断</a:t>
            </a:r>
            <a:r>
              <a:rPr lang="en-US" altLang="zh-CN" dirty="0"/>
              <a:t>class</a:t>
            </a:r>
            <a:r>
              <a:rPr lang="zh-CN" altLang="en-US" dirty="0"/>
              <a:t>类型。</a:t>
            </a:r>
            <a:endParaRPr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en" altLang="zh-CN" dirty="0" err="1"/>
              <a:t>dir</a:t>
            </a:r>
            <a:r>
              <a:rPr lang="en" altLang="zh-CN" dirty="0"/>
              <a:t>()</a:t>
            </a:r>
            <a:r>
              <a:rPr lang="zh-CN" altLang="en-US" dirty="0"/>
              <a:t>来获得一个对象的所有属性和方法，并以一个字符串列表返回</a:t>
            </a:r>
            <a:endParaRPr lang="en-US" altLang="zh-CN" dirty="0"/>
          </a:p>
          <a:p>
            <a:pPr lvl="1"/>
            <a:endParaRPr lang="en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4C9F9E1-A217-6E42-BB83-E35EF901E1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816"/>
          <a:stretch/>
        </p:blipFill>
        <p:spPr>
          <a:xfrm>
            <a:off x="1137968" y="3023094"/>
            <a:ext cx="1307025" cy="68241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2A27314-2A0F-844E-BCD4-2701910A5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366" y="2347402"/>
            <a:ext cx="5012666" cy="183632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0485794-1E7A-E748-A429-56D326D575B5}"/>
              </a:ext>
            </a:extLst>
          </p:cNvPr>
          <p:cNvSpPr/>
          <p:nvPr/>
        </p:nvSpPr>
        <p:spPr>
          <a:xfrm>
            <a:off x="3545456" y="3364303"/>
            <a:ext cx="966088" cy="1598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52F4280-7E8A-FD4A-BED4-3912CDB8953A}"/>
              </a:ext>
            </a:extLst>
          </p:cNvPr>
          <p:cNvSpPr/>
          <p:nvPr/>
        </p:nvSpPr>
        <p:spPr>
          <a:xfrm>
            <a:off x="2993366" y="4324351"/>
            <a:ext cx="55726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dir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也会返回类内的方法</a:t>
            </a:r>
          </a:p>
        </p:txBody>
      </p:sp>
    </p:spTree>
    <p:extLst>
      <p:ext uri="{BB962C8B-B14F-4D97-AF65-F5344CB8AC3E}">
        <p14:creationId xmlns:p14="http://schemas.microsoft.com/office/powerpoint/2010/main" val="2732913974"/>
      </p:ext>
    </p:extLst>
  </p:cSld>
  <p:clrMapOvr>
    <a:masterClrMapping/>
  </p:clrMapOvr>
  <p:transition spd="slow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439C2-5ACF-374E-A586-7C56E84AE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获取对象信息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A45C470C-B888-4D42-8E3B-1ADD94F3751B}"/>
              </a:ext>
            </a:extLst>
          </p:cNvPr>
          <p:cNvSpPr txBox="1">
            <a:spLocks/>
          </p:cNvSpPr>
          <p:nvPr/>
        </p:nvSpPr>
        <p:spPr>
          <a:xfrm>
            <a:off x="457200" y="819149"/>
            <a:ext cx="8229600" cy="1820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获取对象类型与方法</a:t>
            </a:r>
            <a:endParaRPr lang="en-US" altLang="zh-CN" dirty="0"/>
          </a:p>
          <a:p>
            <a:pPr lvl="1"/>
            <a:r>
              <a:rPr lang="zh-CN" altLang="en-US" dirty="0"/>
              <a:t>判断对象类型，使用</a:t>
            </a:r>
            <a:r>
              <a:rPr lang="en" altLang="zh-CN" dirty="0"/>
              <a:t>type()</a:t>
            </a:r>
            <a:r>
              <a:rPr lang="zh-CN" altLang="en-US" dirty="0"/>
              <a:t>函数</a:t>
            </a:r>
            <a:endParaRPr lang="en-US" altLang="zh-CN" dirty="0"/>
          </a:p>
          <a:p>
            <a:pPr lvl="1"/>
            <a:r>
              <a:rPr lang="zh-CN" altLang="en-US" dirty="0"/>
              <a:t>针对</a:t>
            </a:r>
            <a:r>
              <a:rPr lang="en-US" altLang="zh-CN" dirty="0"/>
              <a:t>class</a:t>
            </a:r>
            <a:r>
              <a:rPr lang="zh-CN" altLang="en-US" dirty="0"/>
              <a:t>的继承关系，使用</a:t>
            </a:r>
            <a:r>
              <a:rPr lang="en" altLang="zh-CN" dirty="0" err="1"/>
              <a:t>isinstance</a:t>
            </a:r>
            <a:r>
              <a:rPr lang="en" altLang="zh-CN" dirty="0"/>
              <a:t>()</a:t>
            </a:r>
            <a:r>
              <a:rPr lang="zh-CN" altLang="en" dirty="0"/>
              <a:t>函数</a:t>
            </a:r>
            <a:r>
              <a:rPr lang="zh-CN" altLang="en-US" dirty="0"/>
              <a:t>判断</a:t>
            </a:r>
            <a:r>
              <a:rPr lang="en-US" altLang="zh-CN" dirty="0"/>
              <a:t>class</a:t>
            </a:r>
            <a:r>
              <a:rPr lang="zh-CN" altLang="en-US" dirty="0"/>
              <a:t>类型。</a:t>
            </a:r>
            <a:endParaRPr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en" altLang="zh-CN" dirty="0" err="1"/>
              <a:t>dir</a:t>
            </a:r>
            <a:r>
              <a:rPr lang="en" altLang="zh-CN" dirty="0"/>
              <a:t>()</a:t>
            </a:r>
            <a:r>
              <a:rPr lang="zh-CN" altLang="en-US" dirty="0"/>
              <a:t>来获得一个对象的所有属性和方法，并以一个字符串列表返回</a:t>
            </a:r>
            <a:endParaRPr lang="en-US" altLang="zh-CN" dirty="0"/>
          </a:p>
          <a:p>
            <a:pPr lvl="1"/>
            <a:endParaRPr lang="en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52F4280-7E8A-FD4A-BED4-3912CDB8953A}"/>
              </a:ext>
            </a:extLst>
          </p:cNvPr>
          <p:cNvSpPr/>
          <p:nvPr/>
        </p:nvSpPr>
        <p:spPr>
          <a:xfrm>
            <a:off x="2958860" y="4396443"/>
            <a:ext cx="55726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dir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亦可用于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内置数据类型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507EED-C640-1148-B26C-11B7F0AD7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849" y="2274968"/>
            <a:ext cx="656721" cy="246642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3202B1D-A70F-AE42-BD0B-9C22D3A4C501}"/>
              </a:ext>
            </a:extLst>
          </p:cNvPr>
          <p:cNvSpPr/>
          <p:nvPr/>
        </p:nvSpPr>
        <p:spPr>
          <a:xfrm>
            <a:off x="1787849" y="4190694"/>
            <a:ext cx="472287" cy="5704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52F0CFD5-6FD7-AC40-952C-B9E59A067AA7}"/>
              </a:ext>
            </a:extLst>
          </p:cNvPr>
          <p:cNvCxnSpPr>
            <a:cxnSpLocks/>
          </p:cNvCxnSpPr>
          <p:nvPr/>
        </p:nvCxnSpPr>
        <p:spPr>
          <a:xfrm flipV="1">
            <a:off x="2337758" y="3190982"/>
            <a:ext cx="2094069" cy="113336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2AD43277-8558-9549-B7AC-2F55DE6AD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474893"/>
            <a:ext cx="1019355" cy="152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82620"/>
      </p:ext>
    </p:extLst>
  </p:cSld>
  <p:clrMapOvr>
    <a:masterClrMapping/>
  </p:clrMapOvr>
  <p:transition spd="slow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439C2-5ACF-374E-A586-7C56E84AE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获取对象信息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A45C470C-B888-4D42-8E3B-1ADD94F3751B}"/>
              </a:ext>
            </a:extLst>
          </p:cNvPr>
          <p:cNvSpPr txBox="1">
            <a:spLocks/>
          </p:cNvSpPr>
          <p:nvPr/>
        </p:nvSpPr>
        <p:spPr>
          <a:xfrm>
            <a:off x="457200" y="819149"/>
            <a:ext cx="8229600" cy="2519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获取对象类型与方法</a:t>
            </a:r>
            <a:endParaRPr lang="en-US" altLang="zh-CN" dirty="0"/>
          </a:p>
          <a:p>
            <a:pPr lvl="1"/>
            <a:r>
              <a:rPr lang="zh-CN" altLang="en-US" dirty="0"/>
              <a:t>判断对象类型，使用</a:t>
            </a:r>
            <a:r>
              <a:rPr lang="en" altLang="zh-CN" dirty="0"/>
              <a:t>type()</a:t>
            </a:r>
            <a:r>
              <a:rPr lang="zh-CN" altLang="en-US" dirty="0"/>
              <a:t>函数</a:t>
            </a:r>
            <a:endParaRPr lang="en-US" altLang="zh-CN" dirty="0"/>
          </a:p>
          <a:p>
            <a:pPr lvl="1"/>
            <a:r>
              <a:rPr lang="zh-CN" altLang="en-US" dirty="0"/>
              <a:t>针对</a:t>
            </a:r>
            <a:r>
              <a:rPr lang="en-US" altLang="zh-CN" dirty="0"/>
              <a:t>class</a:t>
            </a:r>
            <a:r>
              <a:rPr lang="zh-CN" altLang="en-US" dirty="0"/>
              <a:t>的继承关系，使用</a:t>
            </a:r>
            <a:r>
              <a:rPr lang="en" altLang="zh-CN" dirty="0" err="1"/>
              <a:t>isinstance</a:t>
            </a:r>
            <a:r>
              <a:rPr lang="en" altLang="zh-CN" dirty="0"/>
              <a:t>()</a:t>
            </a:r>
            <a:r>
              <a:rPr lang="zh-CN" altLang="en" dirty="0"/>
              <a:t>函数</a:t>
            </a:r>
            <a:r>
              <a:rPr lang="zh-CN" altLang="en-US" dirty="0"/>
              <a:t>判断</a:t>
            </a:r>
            <a:r>
              <a:rPr lang="en-US" altLang="zh-CN" dirty="0"/>
              <a:t>class</a:t>
            </a:r>
            <a:r>
              <a:rPr lang="zh-CN" altLang="en-US" dirty="0"/>
              <a:t>类型。</a:t>
            </a:r>
            <a:endParaRPr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en" altLang="zh-CN" dirty="0" err="1"/>
              <a:t>dir</a:t>
            </a:r>
            <a:r>
              <a:rPr lang="en" altLang="zh-CN" dirty="0"/>
              <a:t>()</a:t>
            </a:r>
            <a:r>
              <a:rPr lang="zh-CN" altLang="en-US" dirty="0"/>
              <a:t>来获得一个对象的所有属性和方法，并以一个字符串列表返回</a:t>
            </a:r>
            <a:endParaRPr lang="en-US" altLang="zh-CN" dirty="0"/>
          </a:p>
          <a:p>
            <a:pPr lvl="1"/>
            <a:r>
              <a:rPr lang="zh-CN" altLang="en-US" dirty="0"/>
              <a:t>仅仅把属性和方法列出来是不够的，配合</a:t>
            </a:r>
            <a:r>
              <a:rPr lang="en" altLang="zh-CN" dirty="0" err="1"/>
              <a:t>getattr</a:t>
            </a:r>
            <a:r>
              <a:rPr lang="en" altLang="zh-CN" dirty="0"/>
              <a:t>()</a:t>
            </a:r>
            <a:r>
              <a:rPr lang="zh-CN" altLang="en" dirty="0"/>
              <a:t>、</a:t>
            </a:r>
            <a:r>
              <a:rPr lang="en" altLang="zh-CN" dirty="0" err="1"/>
              <a:t>setattr</a:t>
            </a:r>
            <a:r>
              <a:rPr lang="en" altLang="zh-CN" dirty="0"/>
              <a:t>()</a:t>
            </a:r>
            <a:r>
              <a:rPr lang="zh-CN" altLang="en-US" dirty="0"/>
              <a:t>以及</a:t>
            </a:r>
            <a:r>
              <a:rPr lang="en" altLang="zh-CN" dirty="0" err="1"/>
              <a:t>hasattr</a:t>
            </a:r>
            <a:r>
              <a:rPr lang="en" altLang="zh-CN" dirty="0"/>
              <a:t>()</a:t>
            </a:r>
            <a:r>
              <a:rPr lang="zh-CN" altLang="en" dirty="0"/>
              <a:t>，</a:t>
            </a:r>
            <a:r>
              <a:rPr lang="zh-CN" altLang="en-US" dirty="0"/>
              <a:t>可直接操作一个对象的状态</a:t>
            </a:r>
            <a:endParaRPr lang="en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563E8C-CCFF-3445-A709-87FFC9813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60" y="3277199"/>
            <a:ext cx="2565280" cy="80393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0DCADB6-FD84-F64E-86F9-69776CA38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433" y="3095365"/>
            <a:ext cx="2565280" cy="107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945687"/>
      </p:ext>
    </p:extLst>
  </p:cSld>
  <p:clrMapOvr>
    <a:masterClrMapping/>
  </p:clrMapOvr>
  <p:transition spd="slow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439C2-5ACF-374E-A586-7C56E84AE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获取对象信息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A45C470C-B888-4D42-8E3B-1ADD94F3751B}"/>
              </a:ext>
            </a:extLst>
          </p:cNvPr>
          <p:cNvSpPr txBox="1">
            <a:spLocks/>
          </p:cNvSpPr>
          <p:nvPr/>
        </p:nvSpPr>
        <p:spPr>
          <a:xfrm>
            <a:off x="457200" y="819149"/>
            <a:ext cx="8229600" cy="1544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注意：</a:t>
            </a:r>
            <a:endParaRPr lang="en-US" altLang="zh-CN" dirty="0"/>
          </a:p>
          <a:p>
            <a:pPr lvl="1"/>
            <a:r>
              <a:rPr lang="zh-CN" altLang="en-US" dirty="0"/>
              <a:t>通过内置的一系列函数，我们可以对任意一个</a:t>
            </a:r>
            <a:r>
              <a:rPr lang="en" altLang="zh-CN" dirty="0"/>
              <a:t>Python</a:t>
            </a:r>
            <a:r>
              <a:rPr lang="zh-CN" altLang="en-US" dirty="0"/>
              <a:t>对象进行剖析，拿到其内部的数据。要注意的是，只有在不知道对象信息的时候，我们才会去获取对象信息。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21A6325-194F-904B-AE6F-667C5BD3CFFE}"/>
              </a:ext>
            </a:extLst>
          </p:cNvPr>
          <p:cNvSpPr/>
          <p:nvPr/>
        </p:nvSpPr>
        <p:spPr>
          <a:xfrm>
            <a:off x="1511878" y="2308660"/>
            <a:ext cx="16209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如果可以直接写</a:t>
            </a:r>
            <a:endParaRPr lang="zh-CN" altLang="en-US" sz="16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A5E1291-A485-9E4A-92E0-68EE5DF18EE8}"/>
              </a:ext>
            </a:extLst>
          </p:cNvPr>
          <p:cNvSpPr/>
          <p:nvPr/>
        </p:nvSpPr>
        <p:spPr>
          <a:xfrm>
            <a:off x="1511878" y="3514595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就不要写</a:t>
            </a:r>
            <a:endParaRPr lang="zh-CN" altLang="en-US" sz="16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ABB37D3-2F19-094D-8E7B-A49AC6116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351" y="2894054"/>
            <a:ext cx="5270740" cy="33215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EE9F62B-4C39-7B49-886F-7C35CCD00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351" y="4093588"/>
            <a:ext cx="5531316" cy="35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09444"/>
      </p:ext>
    </p:extLst>
  </p:cSld>
  <p:clrMapOvr>
    <a:masterClrMapping/>
  </p:clrMapOvr>
  <p:transition spd="slow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995936" y="1578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方正兰亭细黑_GBK" pitchFamily="2" charset="-122"/>
                <a:ea typeface="方正兰亭细黑_GBK" pitchFamily="2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人工智能与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程序设计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239403" y="947342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314053" y="1054436"/>
            <a:ext cx="384892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获取对象信息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实例属性和类属性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二维列表类</a:t>
            </a:r>
          </a:p>
        </p:txBody>
      </p:sp>
      <p:sp>
        <p:nvSpPr>
          <p:cNvPr id="24" name="椭圆 23"/>
          <p:cNvSpPr/>
          <p:nvPr/>
        </p:nvSpPr>
        <p:spPr>
          <a:xfrm>
            <a:off x="3909594" y="1632361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E285C2D4-1734-D84F-BD33-D79F098E43AF}"/>
              </a:ext>
            </a:extLst>
          </p:cNvPr>
          <p:cNvSpPr/>
          <p:nvPr/>
        </p:nvSpPr>
        <p:spPr>
          <a:xfrm>
            <a:off x="3909594" y="123574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7FD8C84-259E-094B-84A7-EAD6031B61DA}"/>
              </a:ext>
            </a:extLst>
          </p:cNvPr>
          <p:cNvSpPr/>
          <p:nvPr/>
        </p:nvSpPr>
        <p:spPr>
          <a:xfrm>
            <a:off x="3909594" y="243762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61CD2AC-283D-704B-B47F-9231BEE8F30A}"/>
              </a:ext>
            </a:extLst>
          </p:cNvPr>
          <p:cNvSpPr/>
          <p:nvPr/>
        </p:nvSpPr>
        <p:spPr>
          <a:xfrm>
            <a:off x="3909594" y="2041009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62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5" grpId="0"/>
      <p:bldP spid="24" grpId="0" animBg="1"/>
      <p:bldP spid="31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1F0103-B7E0-704B-A66F-93C6E45E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实例属性与类属性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7B17D8-BF14-7F4F-A134-EFDC4D0DA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由于</a:t>
            </a:r>
            <a:r>
              <a:rPr kumimoji="1" lang="en" altLang="zh-CN" dirty="0"/>
              <a:t>Python</a:t>
            </a:r>
            <a:r>
              <a:rPr kumimoji="1" lang="zh-CN" altLang="en-US" dirty="0"/>
              <a:t>是动态语言，根据类创建的实例可以任意绑定属性。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给实例绑定属性的方法是通过实例变量，或者通过</a:t>
            </a:r>
            <a:r>
              <a:rPr kumimoji="1" lang="en" altLang="zh-CN" dirty="0"/>
              <a:t>self</a:t>
            </a:r>
            <a:r>
              <a:rPr kumimoji="1" lang="zh-CN" altLang="en-US" dirty="0"/>
              <a:t>变量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080CEB-CE1B-7549-A62E-3E71A3D14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910" y="2343228"/>
            <a:ext cx="5546786" cy="116436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D8AE58A-BAFC-6748-A2C5-FB719F4E6B48}"/>
              </a:ext>
            </a:extLst>
          </p:cNvPr>
          <p:cNvSpPr/>
          <p:nvPr/>
        </p:nvSpPr>
        <p:spPr>
          <a:xfrm>
            <a:off x="1796476" y="3201796"/>
            <a:ext cx="989857" cy="2142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F55750-078E-AA45-9BBD-193A35E37965}"/>
              </a:ext>
            </a:extLst>
          </p:cNvPr>
          <p:cNvSpPr/>
          <p:nvPr/>
        </p:nvSpPr>
        <p:spPr>
          <a:xfrm>
            <a:off x="2406076" y="2711146"/>
            <a:ext cx="1415426" cy="2142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259058" y="3924886"/>
            <a:ext cx="6499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应该尽量避免这种用法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所有变量应该尽量通过在</a:t>
            </a:r>
            <a:r>
              <a:rPr lang="en-US" altLang="zh-CN" b="1" dirty="0" smtClean="0">
                <a:solidFill>
                  <a:srgbClr val="FF0000"/>
                </a:solidFill>
              </a:rPr>
              <a:t>__</a:t>
            </a:r>
            <a:r>
              <a:rPr lang="en-US" altLang="zh-CN" b="1" dirty="0" err="1" smtClean="0">
                <a:solidFill>
                  <a:srgbClr val="FF0000"/>
                </a:solidFill>
              </a:rPr>
              <a:t>init</a:t>
            </a:r>
            <a:r>
              <a:rPr lang="en-US" altLang="zh-CN" b="1" dirty="0" smtClean="0">
                <a:solidFill>
                  <a:srgbClr val="FF0000"/>
                </a:solidFill>
              </a:rPr>
              <a:t>__()</a:t>
            </a:r>
            <a:r>
              <a:rPr lang="zh-CN" altLang="en-US" b="1" dirty="0" smtClean="0">
                <a:solidFill>
                  <a:srgbClr val="FF0000"/>
                </a:solidFill>
              </a:rPr>
              <a:t>函数中添加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163666"/>
      </p:ext>
    </p:extLst>
  </p:cSld>
  <p:clrMapOvr>
    <a:masterClrMapping/>
  </p:clrMapOvr>
  <p:transition spd="slow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1F0103-B7E0-704B-A66F-93C6E45E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实例属性与类属性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7B17D8-BF14-7F4F-A134-EFDC4D0D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1855039"/>
          </a:xfrm>
        </p:spPr>
        <p:txBody>
          <a:bodyPr/>
          <a:lstStyle/>
          <a:p>
            <a:r>
              <a:rPr kumimoji="1" lang="zh-CN" altLang="en-US" dirty="0"/>
              <a:t>由于</a:t>
            </a:r>
            <a:r>
              <a:rPr kumimoji="1" lang="en" altLang="zh-CN" dirty="0"/>
              <a:t>Python</a:t>
            </a:r>
            <a:r>
              <a:rPr kumimoji="1" lang="zh-CN" altLang="en-US" dirty="0"/>
              <a:t>是动态语言，根据类创建的实例可以任意绑定属性。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给实例绑定属性的方法是通过实例变量，或者通过</a:t>
            </a:r>
            <a:r>
              <a:rPr kumimoji="1" lang="en" altLang="zh-CN" dirty="0"/>
              <a:t>self</a:t>
            </a:r>
            <a:r>
              <a:rPr kumimoji="1" lang="zh-CN" altLang="en-US" dirty="0"/>
              <a:t>变量</a:t>
            </a:r>
            <a:endParaRPr kumimoji="1" lang="en-US" altLang="zh-CN" dirty="0"/>
          </a:p>
          <a:p>
            <a:r>
              <a:rPr kumimoji="1" lang="zh-CN" altLang="en-US" dirty="0"/>
              <a:t>给类本身绑定属性，可以直接在</a:t>
            </a:r>
            <a:r>
              <a:rPr kumimoji="1" lang="en" altLang="zh-CN" dirty="0"/>
              <a:t>class</a:t>
            </a:r>
            <a:r>
              <a:rPr kumimoji="1" lang="zh-CN" altLang="en-US" dirty="0"/>
              <a:t>中定义属性，称为类属性，归类所有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68CE361-7BC5-DD4F-8C22-9AC62B748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293" y="2404707"/>
            <a:ext cx="6063771" cy="107305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D41D806-25DC-EF4D-8CDA-62872DE5481A}"/>
              </a:ext>
            </a:extLst>
          </p:cNvPr>
          <p:cNvSpPr/>
          <p:nvPr/>
        </p:nvSpPr>
        <p:spPr>
          <a:xfrm>
            <a:off x="2121404" y="2674189"/>
            <a:ext cx="1415426" cy="2142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444121"/>
      </p:ext>
    </p:extLst>
  </p:cSld>
  <p:clrMapOvr>
    <a:masterClrMapping/>
  </p:clrMapOvr>
  <p:transition spd="slow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1F0103-B7E0-704B-A66F-93C6E45E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实例属性与类属性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7B17D8-BF14-7F4F-A134-EFDC4D0D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1855039"/>
          </a:xfrm>
        </p:spPr>
        <p:txBody>
          <a:bodyPr/>
          <a:lstStyle/>
          <a:p>
            <a:r>
              <a:rPr kumimoji="1" lang="zh-CN" altLang="en-US" dirty="0"/>
              <a:t>由于</a:t>
            </a:r>
            <a:r>
              <a:rPr kumimoji="1" lang="en" altLang="zh-CN" dirty="0"/>
              <a:t>Python</a:t>
            </a:r>
            <a:r>
              <a:rPr kumimoji="1" lang="zh-CN" altLang="en-US" dirty="0"/>
              <a:t>是动态语言，根据类创建的实例可以任意绑定属性。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给实例绑定属性的方法是通过实例变量，或者通过</a:t>
            </a:r>
            <a:r>
              <a:rPr kumimoji="1" lang="en" altLang="zh-CN" dirty="0"/>
              <a:t>self</a:t>
            </a:r>
            <a:r>
              <a:rPr kumimoji="1" lang="zh-CN" altLang="en-US" dirty="0"/>
              <a:t>变量</a:t>
            </a:r>
            <a:endParaRPr kumimoji="1" lang="en-US" altLang="zh-CN" dirty="0"/>
          </a:p>
          <a:p>
            <a:r>
              <a:rPr kumimoji="1" lang="zh-CN" altLang="en-US" dirty="0"/>
              <a:t>给类本身绑定属性，可以直接在</a:t>
            </a:r>
            <a:r>
              <a:rPr kumimoji="1" lang="en" altLang="zh-CN" dirty="0"/>
              <a:t>class</a:t>
            </a:r>
            <a:r>
              <a:rPr kumimoji="1" lang="zh-CN" altLang="en-US" dirty="0"/>
              <a:t>中定义属性，称为类属性，归类所有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655B417-E2AE-434B-96B4-B8A2B4CD1450}"/>
              </a:ext>
            </a:extLst>
          </p:cNvPr>
          <p:cNvSpPr/>
          <p:nvPr/>
        </p:nvSpPr>
        <p:spPr>
          <a:xfrm>
            <a:off x="1453550" y="4031962"/>
            <a:ext cx="59737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定义了一个类属性后，这个属性虽然归类所有，但类的所有实例</a:t>
            </a:r>
            <a:r>
              <a:rPr lang="zh-CN" altLang="en-US" sz="1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都可以访问到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A19902C-FF69-6949-B994-A52FE02F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592" y="2208158"/>
            <a:ext cx="4488731" cy="162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31907"/>
      </p:ext>
    </p:extLst>
  </p:cSld>
  <p:clrMapOvr>
    <a:masterClrMapping/>
  </p:clrMapOvr>
  <p:transition spd="slow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1F0103-B7E0-704B-A66F-93C6E45E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实例属性与类属性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7B17D8-BF14-7F4F-A134-EFDC4D0D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1855039"/>
          </a:xfrm>
        </p:spPr>
        <p:txBody>
          <a:bodyPr/>
          <a:lstStyle/>
          <a:p>
            <a:r>
              <a:rPr kumimoji="1" lang="zh-CN" altLang="en-US" dirty="0"/>
              <a:t>注意：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在编写程序的时候，不要对实例属性和类属性使用相同的名字，因为相同名称的实例属性将屏蔽掉类属性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40396F-3C4E-4B48-944A-275102F657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418"/>
          <a:stretch/>
        </p:blipFill>
        <p:spPr>
          <a:xfrm>
            <a:off x="2679698" y="2233337"/>
            <a:ext cx="3143252" cy="160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364063"/>
      </p:ext>
    </p:extLst>
  </p:cSld>
  <p:clrMapOvr>
    <a:masterClrMapping/>
  </p:clrMapOvr>
  <p:transition spd="slow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1F0103-B7E0-704B-A66F-93C6E45E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实例属性与类属性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7B17D8-BF14-7F4F-A134-EFDC4D0D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1855039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实例属性 </a:t>
            </a:r>
            <a:r>
              <a:rPr kumimoji="1" lang="en-US" altLang="zh-CN" dirty="0" err="1" smtClean="0"/>
              <a:t>v.s</a:t>
            </a:r>
            <a:r>
              <a:rPr kumimoji="1" lang="en-US" altLang="zh-CN" dirty="0" smtClean="0"/>
              <a:t>. </a:t>
            </a:r>
            <a:r>
              <a:rPr kumimoji="1" lang="zh-CN" altLang="en-US" dirty="0" smtClean="0"/>
              <a:t>类属性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基本的原则：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少用</a:t>
            </a:r>
            <a:r>
              <a:rPr kumimoji="1" lang="zh-CN" altLang="en-US" dirty="0"/>
              <a:t>类</a:t>
            </a:r>
            <a:r>
              <a:rPr kumimoji="1" lang="zh-CN" altLang="en-US" dirty="0" smtClean="0"/>
              <a:t>属性，尽量使用实例属性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082" y="2137922"/>
            <a:ext cx="593407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2258"/>
      </p:ext>
    </p:extLst>
  </p:cSld>
  <p:clrMapOvr>
    <a:masterClrMapping/>
  </p:clrMapOvr>
  <p:transition spd="slow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995936" y="1578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方正兰亭细黑_GBK" pitchFamily="2" charset="-122"/>
                <a:ea typeface="方正兰亭细黑_GBK" pitchFamily="2" charset="-122"/>
              </a:rPr>
              <a:t>回顾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人工智能与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程序设计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239403" y="947342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285427" y="1091178"/>
            <a:ext cx="1685077" cy="1705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类和实例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数据封装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访问限制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继承和多态</a:t>
            </a:r>
          </a:p>
        </p:txBody>
      </p:sp>
      <p:sp>
        <p:nvSpPr>
          <p:cNvPr id="24" name="椭圆 23"/>
          <p:cNvSpPr/>
          <p:nvPr/>
        </p:nvSpPr>
        <p:spPr>
          <a:xfrm>
            <a:off x="3909594" y="1632361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909594" y="2476059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909594" y="2079445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E285C2D4-1734-D84F-BD33-D79F098E43AF}"/>
              </a:ext>
            </a:extLst>
          </p:cNvPr>
          <p:cNvSpPr/>
          <p:nvPr/>
        </p:nvSpPr>
        <p:spPr>
          <a:xfrm>
            <a:off x="3909594" y="123574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26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5" grpId="0"/>
      <p:bldP spid="24" grpId="0" animBg="1"/>
      <p:bldP spid="25" grpId="0" animBg="1"/>
      <p:bldP spid="30" grpId="0" animBg="1"/>
      <p:bldP spid="3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1F0103-B7E0-704B-A66F-93C6E45E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实例属性与类属性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7B17D8-BF14-7F4F-A134-EFDC4D0D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1855039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实例属性 </a:t>
            </a:r>
            <a:r>
              <a:rPr kumimoji="1" lang="en-US" altLang="zh-CN" dirty="0" err="1" smtClean="0"/>
              <a:t>v.s</a:t>
            </a:r>
            <a:r>
              <a:rPr kumimoji="1" lang="en-US" altLang="zh-CN" dirty="0" smtClean="0"/>
              <a:t>. </a:t>
            </a:r>
            <a:r>
              <a:rPr kumimoji="1" lang="zh-CN" altLang="en-US" dirty="0" smtClean="0"/>
              <a:t>类属性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基本的原则：少用</a:t>
            </a:r>
            <a:r>
              <a:rPr kumimoji="1" lang="zh-CN" altLang="en-US" dirty="0"/>
              <a:t>类</a:t>
            </a:r>
            <a:r>
              <a:rPr kumimoji="1" lang="zh-CN" altLang="en-US" dirty="0" smtClean="0"/>
              <a:t>属性，尽量使用实例属性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6669"/>
            <a:ext cx="3501611" cy="108476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902" y="166050"/>
            <a:ext cx="2998658" cy="466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744039"/>
      </p:ext>
    </p:extLst>
  </p:cSld>
  <p:clrMapOvr>
    <a:masterClrMapping/>
  </p:clrMapOvr>
  <p:transition spd="slow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1F0103-B7E0-704B-A66F-93C6E45E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实例属性与类属性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7B17D8-BF14-7F4F-A134-EFDC4D0D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1855039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实例属性 </a:t>
            </a:r>
            <a:r>
              <a:rPr kumimoji="1" lang="en-US" altLang="zh-CN" dirty="0" err="1" smtClean="0"/>
              <a:t>v.s</a:t>
            </a:r>
            <a:r>
              <a:rPr kumimoji="1" lang="en-US" altLang="zh-CN" dirty="0" smtClean="0"/>
              <a:t>. </a:t>
            </a:r>
            <a:r>
              <a:rPr kumimoji="1" lang="zh-CN" altLang="en-US" dirty="0" smtClean="0"/>
              <a:t>类属性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他们什么时间被定义</a:t>
            </a:r>
            <a:r>
              <a:rPr kumimoji="1" lang="zh-CN" altLang="en-US" dirty="0" smtClean="0"/>
              <a:t>、初始化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86" y="1652954"/>
            <a:ext cx="2979250" cy="305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62295"/>
      </p:ext>
    </p:extLst>
  </p:cSld>
  <p:clrMapOvr>
    <a:masterClrMapping/>
  </p:clrMapOvr>
  <p:transition spd="slow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1F0103-B7E0-704B-A66F-93C6E45E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实例属性与类属性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7B17D8-BF14-7F4F-A134-EFDC4D0D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1855039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实例属性 </a:t>
            </a:r>
            <a:r>
              <a:rPr kumimoji="1" lang="en-US" altLang="zh-CN" dirty="0" err="1" smtClean="0"/>
              <a:t>v.s</a:t>
            </a:r>
            <a:r>
              <a:rPr kumimoji="1" lang="en-US" altLang="zh-CN" dirty="0" smtClean="0"/>
              <a:t>. </a:t>
            </a:r>
            <a:r>
              <a:rPr kumimoji="1" lang="zh-CN" altLang="en-US" dirty="0" smtClean="0"/>
              <a:t>类属性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他们什么时间被定义</a:t>
            </a:r>
            <a:r>
              <a:rPr kumimoji="1" lang="zh-CN" altLang="en-US" dirty="0" smtClean="0"/>
              <a:t>、初始化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86" y="1652954"/>
            <a:ext cx="2979250" cy="305342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842" y="1746670"/>
            <a:ext cx="4122420" cy="230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300664"/>
      </p:ext>
    </p:extLst>
  </p:cSld>
  <p:clrMapOvr>
    <a:masterClrMapping/>
  </p:clrMapOvr>
  <p:transition spd="slow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995936" y="1578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方正兰亭细黑_GBK" pitchFamily="2" charset="-122"/>
                <a:ea typeface="方正兰亭细黑_GBK" pitchFamily="2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人工智能与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程序设计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239403" y="947342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314053" y="1054436"/>
            <a:ext cx="384892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获取对象信息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实例属性和类属性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二维列表类</a:t>
            </a:r>
          </a:p>
        </p:txBody>
      </p:sp>
      <p:sp>
        <p:nvSpPr>
          <p:cNvPr id="24" name="椭圆 23"/>
          <p:cNvSpPr/>
          <p:nvPr/>
        </p:nvSpPr>
        <p:spPr>
          <a:xfrm>
            <a:off x="3909594" y="1632361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E285C2D4-1734-D84F-BD33-D79F098E43AF}"/>
              </a:ext>
            </a:extLst>
          </p:cNvPr>
          <p:cNvSpPr/>
          <p:nvPr/>
        </p:nvSpPr>
        <p:spPr>
          <a:xfrm>
            <a:off x="3909594" y="123574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7FD8C84-259E-094B-84A7-EAD6031B61DA}"/>
              </a:ext>
            </a:extLst>
          </p:cNvPr>
          <p:cNvSpPr/>
          <p:nvPr/>
        </p:nvSpPr>
        <p:spPr>
          <a:xfrm>
            <a:off x="3909594" y="243762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61CD2AC-283D-704B-B47F-9231BEE8F30A}"/>
              </a:ext>
            </a:extLst>
          </p:cNvPr>
          <p:cNvSpPr/>
          <p:nvPr/>
        </p:nvSpPr>
        <p:spPr>
          <a:xfrm>
            <a:off x="3909594" y="2041009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94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5" grpId="0"/>
      <p:bldP spid="24" grpId="0" animBg="1"/>
      <p:bldP spid="31" grpId="0" animBg="1"/>
      <p:bldP spid="11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ED6DD89-3C23-A54F-8ABD-495BB389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实现二维列表类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5F1B479-CDEC-714D-9F6C-B7FE7EB3D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351301" cy="2361372"/>
          </a:xfrm>
        </p:spPr>
        <p:txBody>
          <a:bodyPr>
            <a:normAutofit/>
          </a:bodyPr>
          <a:lstStyle/>
          <a:p>
            <a:r>
              <a:rPr lang="zh-CN" altLang="en-US" dirty="0"/>
              <a:t>二维列表</a:t>
            </a:r>
            <a:endParaRPr lang="en-US" altLang="zh-CN" dirty="0"/>
          </a:p>
          <a:p>
            <a:pPr lvl="1"/>
            <a:r>
              <a:rPr lang="zh-CN" altLang="en-US" dirty="0"/>
              <a:t>二维列表的初始化</a:t>
            </a:r>
            <a:endParaRPr lang="en-US" altLang="zh-CN" dirty="0"/>
          </a:p>
          <a:p>
            <a:pPr lvl="1"/>
            <a:r>
              <a:rPr lang="zh-CN" altLang="en-US" dirty="0"/>
              <a:t>二维列表的访问，索引和获取</a:t>
            </a:r>
            <a:endParaRPr lang="en-US" altLang="zh-CN" dirty="0"/>
          </a:p>
          <a:p>
            <a:pPr lvl="1"/>
            <a:r>
              <a:rPr lang="zh-CN" altLang="en-US" dirty="0"/>
              <a:t>二维列表的元素增加与删除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6815EC3-36AB-A94C-89A6-391BA8B0A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758411"/>
            <a:ext cx="3910806" cy="284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8491"/>
      </p:ext>
    </p:extLst>
  </p:cSld>
  <p:clrMapOvr>
    <a:masterClrMapping/>
  </p:clrMapOvr>
  <p:transition spd="slow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ED6DD89-3C23-A54F-8ABD-495BB389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实现二维列表类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5F1B479-CDEC-714D-9F6C-B7FE7EB3D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351301" cy="2361372"/>
          </a:xfrm>
        </p:spPr>
        <p:txBody>
          <a:bodyPr>
            <a:normAutofit/>
          </a:bodyPr>
          <a:lstStyle/>
          <a:p>
            <a:r>
              <a:rPr lang="zh-CN" altLang="en-US" dirty="0"/>
              <a:t>二维列表</a:t>
            </a:r>
            <a:endParaRPr lang="en-US" altLang="zh-CN" dirty="0"/>
          </a:p>
          <a:p>
            <a:pPr lvl="1"/>
            <a:r>
              <a:rPr lang="zh-CN" altLang="en-US" dirty="0"/>
              <a:t>二维列表的初始化（构造函数）</a:t>
            </a:r>
            <a:endParaRPr lang="en-US" altLang="zh-CN" dirty="0"/>
          </a:p>
          <a:p>
            <a:pPr lvl="2"/>
            <a:r>
              <a:rPr lang="zh-CN" altLang="en-US" dirty="0"/>
              <a:t>从给定二维列表初始化</a:t>
            </a:r>
            <a:endParaRPr lang="en-US" altLang="zh-CN" dirty="0"/>
          </a:p>
          <a:p>
            <a:pPr lvl="2"/>
            <a:r>
              <a:rPr lang="zh-CN" altLang="en-US" dirty="0"/>
              <a:t>指定列表大小，所有元素赋值相同</a:t>
            </a:r>
            <a:endParaRPr lang="en-US" altLang="zh-CN" dirty="0"/>
          </a:p>
          <a:p>
            <a:pPr lvl="2"/>
            <a:r>
              <a:rPr lang="zh-CN" altLang="en-US" dirty="0"/>
              <a:t>从给定的一维列表初始化二维列表，并根据参数定义列表大小</a:t>
            </a:r>
            <a:endParaRPr lang="en-US" altLang="zh-CN" dirty="0"/>
          </a:p>
          <a:p>
            <a:pPr lvl="2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23329102"/>
      </p:ext>
    </p:extLst>
  </p:cSld>
  <p:clrMapOvr>
    <a:masterClrMapping/>
  </p:clrMapOvr>
  <p:transition spd="slow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ED6DD89-3C23-A54F-8ABD-495BB389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实现二维列表类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5F1B479-CDEC-714D-9F6C-B7FE7EB3D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351301" cy="2361372"/>
          </a:xfrm>
        </p:spPr>
        <p:txBody>
          <a:bodyPr>
            <a:normAutofit/>
          </a:bodyPr>
          <a:lstStyle/>
          <a:p>
            <a:r>
              <a:rPr lang="zh-CN" altLang="en-US" dirty="0"/>
              <a:t>二维列表</a:t>
            </a:r>
            <a:endParaRPr lang="en-US" altLang="zh-CN" dirty="0"/>
          </a:p>
          <a:p>
            <a:pPr lvl="1"/>
            <a:r>
              <a:rPr lang="zh-CN" altLang="en-US" dirty="0"/>
              <a:t>二维列表的初始化（构造函数）</a:t>
            </a:r>
            <a:endParaRPr lang="en-US" altLang="zh-CN" dirty="0"/>
          </a:p>
          <a:p>
            <a:pPr lvl="2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9DAD34-F7B9-1C46-9490-82B6880C4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449" y="1575757"/>
            <a:ext cx="4720531" cy="331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16672"/>
      </p:ext>
    </p:extLst>
  </p:cSld>
  <p:clrMapOvr>
    <a:masterClrMapping/>
  </p:clrMapOvr>
  <p:transition spd="slow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ED6DD89-3C23-A54F-8ABD-495BB389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实现二维列表类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5F1B479-CDEC-714D-9F6C-B7FE7EB3D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351301" cy="2361372"/>
          </a:xfrm>
        </p:spPr>
        <p:txBody>
          <a:bodyPr>
            <a:normAutofit/>
          </a:bodyPr>
          <a:lstStyle/>
          <a:p>
            <a:r>
              <a:rPr lang="zh-CN" altLang="en-US" dirty="0"/>
              <a:t>二维列表</a:t>
            </a:r>
            <a:endParaRPr lang="en-US" altLang="zh-CN" dirty="0"/>
          </a:p>
          <a:p>
            <a:pPr lvl="1"/>
            <a:r>
              <a:rPr lang="zh-CN" altLang="en-US" dirty="0"/>
              <a:t>二维列表的初始化（构造函数）</a:t>
            </a:r>
            <a:endParaRPr lang="en-US" altLang="zh-CN" dirty="0"/>
          </a:p>
          <a:p>
            <a:pPr lvl="2"/>
            <a:r>
              <a:rPr lang="zh-CN" altLang="en-US" dirty="0"/>
              <a:t>输入参数判定是否合法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9DAD34-F7B9-1C46-9490-82B6880C4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469" y="1328250"/>
            <a:ext cx="4720531" cy="331112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444D2F6-532D-FF48-8D9E-F8650211C4B2}"/>
              </a:ext>
            </a:extLst>
          </p:cNvPr>
          <p:cNvSpPr/>
          <p:nvPr/>
        </p:nvSpPr>
        <p:spPr>
          <a:xfrm>
            <a:off x="4755246" y="1939566"/>
            <a:ext cx="2476500" cy="3361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2558403"/>
      </p:ext>
    </p:extLst>
  </p:cSld>
  <p:clrMapOvr>
    <a:masterClrMapping/>
  </p:clrMapOvr>
  <p:transition spd="slow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ED6DD89-3C23-A54F-8ABD-495BB389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实现二维列表类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5F1B479-CDEC-714D-9F6C-B7FE7EB3D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351301" cy="2361372"/>
          </a:xfrm>
        </p:spPr>
        <p:txBody>
          <a:bodyPr>
            <a:normAutofit/>
          </a:bodyPr>
          <a:lstStyle/>
          <a:p>
            <a:r>
              <a:rPr lang="zh-CN" altLang="en-US" dirty="0"/>
              <a:t>二维列表</a:t>
            </a:r>
            <a:endParaRPr lang="en-US" altLang="zh-CN" dirty="0"/>
          </a:p>
          <a:p>
            <a:pPr lvl="1"/>
            <a:r>
              <a:rPr lang="zh-CN" altLang="en-US" dirty="0"/>
              <a:t>二维列表的初始化（构造函数）</a:t>
            </a:r>
            <a:endParaRPr lang="en-US" altLang="zh-CN" dirty="0"/>
          </a:p>
          <a:p>
            <a:pPr lvl="2"/>
            <a:r>
              <a:rPr lang="zh-CN" altLang="en-US" dirty="0"/>
              <a:t>输入参数判定是否合法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9DAD34-F7B9-1C46-9490-82B6880C4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469" y="1328250"/>
            <a:ext cx="4720531" cy="331112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444D2F6-532D-FF48-8D9E-F8650211C4B2}"/>
              </a:ext>
            </a:extLst>
          </p:cNvPr>
          <p:cNvSpPr/>
          <p:nvPr/>
        </p:nvSpPr>
        <p:spPr>
          <a:xfrm>
            <a:off x="4755246" y="1939566"/>
            <a:ext cx="2476500" cy="3361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C5164F8-8742-6E46-859A-F66BFA4CB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1" y="2711299"/>
            <a:ext cx="4511150" cy="198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757201"/>
      </p:ext>
    </p:extLst>
  </p:cSld>
  <p:clrMapOvr>
    <a:masterClrMapping/>
  </p:clrMapOvr>
  <p:transition spd="slow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ED6DD89-3C23-A54F-8ABD-495BB389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实现二维列表类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5F1B479-CDEC-714D-9F6C-B7FE7EB3D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351301" cy="2361372"/>
          </a:xfrm>
        </p:spPr>
        <p:txBody>
          <a:bodyPr>
            <a:normAutofit/>
          </a:bodyPr>
          <a:lstStyle/>
          <a:p>
            <a:r>
              <a:rPr lang="zh-CN" altLang="en-US" dirty="0"/>
              <a:t>二维列表</a:t>
            </a:r>
            <a:endParaRPr lang="en-US" altLang="zh-CN" dirty="0"/>
          </a:p>
          <a:p>
            <a:pPr lvl="1"/>
            <a:r>
              <a:rPr lang="zh-CN" altLang="en-US" dirty="0"/>
              <a:t>二维列表的初始化（构造函数）</a:t>
            </a:r>
            <a:endParaRPr lang="en-US" altLang="zh-CN" dirty="0"/>
          </a:p>
          <a:p>
            <a:pPr lvl="2"/>
            <a:r>
              <a:rPr lang="zh-CN" altLang="en-US" dirty="0"/>
              <a:t>从给定二维列表初始化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9DAD34-F7B9-1C46-9490-82B6880C4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469" y="1328250"/>
            <a:ext cx="4720531" cy="331112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444D2F6-532D-FF48-8D9E-F8650211C4B2}"/>
              </a:ext>
            </a:extLst>
          </p:cNvPr>
          <p:cNvSpPr/>
          <p:nvPr/>
        </p:nvSpPr>
        <p:spPr>
          <a:xfrm>
            <a:off x="4775871" y="2317702"/>
            <a:ext cx="2683708" cy="3636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3200481"/>
      </p:ext>
    </p:extLst>
  </p:cSld>
  <p:clrMapOvr>
    <a:masterClrMapping/>
  </p:clrMapOvr>
  <p:transition spd="slow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773" y="126608"/>
            <a:ext cx="5775112" cy="465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0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ED6DD89-3C23-A54F-8ABD-495BB389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实现二维列表类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5F1B479-CDEC-714D-9F6C-B7FE7EB3D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351301" cy="2361372"/>
          </a:xfrm>
        </p:spPr>
        <p:txBody>
          <a:bodyPr>
            <a:normAutofit/>
          </a:bodyPr>
          <a:lstStyle/>
          <a:p>
            <a:r>
              <a:rPr lang="zh-CN" altLang="en-US" dirty="0"/>
              <a:t>二维列表</a:t>
            </a:r>
            <a:endParaRPr lang="en-US" altLang="zh-CN" dirty="0"/>
          </a:p>
          <a:p>
            <a:pPr lvl="1"/>
            <a:r>
              <a:rPr lang="zh-CN" altLang="en-US" dirty="0"/>
              <a:t>二维列表的初始化（构造函数）</a:t>
            </a:r>
            <a:endParaRPr lang="en-US" altLang="zh-CN" dirty="0"/>
          </a:p>
          <a:p>
            <a:pPr lvl="2"/>
            <a:r>
              <a:rPr lang="zh-CN" altLang="en-US" dirty="0"/>
              <a:t>指定列表大小，元素赋值相同</a:t>
            </a:r>
          </a:p>
          <a:p>
            <a:pPr lvl="2"/>
            <a:endParaRPr lang="zh-CN" altLang="en-US" dirty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9DAD34-F7B9-1C46-9490-82B6880C4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469" y="1328250"/>
            <a:ext cx="4720531" cy="331112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444D2F6-532D-FF48-8D9E-F8650211C4B2}"/>
              </a:ext>
            </a:extLst>
          </p:cNvPr>
          <p:cNvSpPr/>
          <p:nvPr/>
        </p:nvSpPr>
        <p:spPr>
          <a:xfrm>
            <a:off x="4909437" y="2802003"/>
            <a:ext cx="2990154" cy="88761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8651435"/>
      </p:ext>
    </p:extLst>
  </p:cSld>
  <p:clrMapOvr>
    <a:masterClrMapping/>
  </p:clrMapOvr>
  <p:transition spd="slow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ED6DD89-3C23-A54F-8ABD-495BB389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实现二维列表类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5F1B479-CDEC-714D-9F6C-B7FE7EB3D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351301" cy="2361372"/>
          </a:xfrm>
        </p:spPr>
        <p:txBody>
          <a:bodyPr>
            <a:normAutofit/>
          </a:bodyPr>
          <a:lstStyle/>
          <a:p>
            <a:r>
              <a:rPr lang="zh-CN" altLang="en-US" dirty="0"/>
              <a:t>二维列表</a:t>
            </a:r>
            <a:endParaRPr lang="en-US" altLang="zh-CN" dirty="0"/>
          </a:p>
          <a:p>
            <a:pPr lvl="1"/>
            <a:r>
              <a:rPr lang="zh-CN" altLang="en-US" dirty="0"/>
              <a:t>二维列表的初始化（构造函数）</a:t>
            </a:r>
            <a:endParaRPr lang="en-US" altLang="zh-CN" dirty="0"/>
          </a:p>
          <a:p>
            <a:pPr lvl="2"/>
            <a:r>
              <a:rPr lang="zh-CN" altLang="en-US" dirty="0"/>
              <a:t>从一维列表初始化二维列表</a:t>
            </a:r>
          </a:p>
          <a:p>
            <a:pPr lvl="2"/>
            <a:endParaRPr lang="zh-CN" altLang="en-US" dirty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9DAD34-F7B9-1C46-9490-82B6880C4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469" y="1328250"/>
            <a:ext cx="4720531" cy="331112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444D2F6-532D-FF48-8D9E-F8650211C4B2}"/>
              </a:ext>
            </a:extLst>
          </p:cNvPr>
          <p:cNvSpPr/>
          <p:nvPr/>
        </p:nvSpPr>
        <p:spPr>
          <a:xfrm>
            <a:off x="4923186" y="3689622"/>
            <a:ext cx="3885313" cy="7379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6250151"/>
      </p:ext>
    </p:extLst>
  </p:cSld>
  <p:clrMapOvr>
    <a:masterClrMapping/>
  </p:clrMapOvr>
  <p:transition spd="slow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ED6DD89-3C23-A54F-8ABD-495BB389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实现二维列表类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5F1B479-CDEC-714D-9F6C-B7FE7EB3D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351301" cy="2361372"/>
          </a:xfrm>
        </p:spPr>
        <p:txBody>
          <a:bodyPr>
            <a:normAutofit/>
          </a:bodyPr>
          <a:lstStyle/>
          <a:p>
            <a:r>
              <a:rPr lang="zh-CN" altLang="en-US" dirty="0"/>
              <a:t>二维列表</a:t>
            </a:r>
            <a:endParaRPr lang="en-US" altLang="zh-CN" dirty="0"/>
          </a:p>
          <a:p>
            <a:pPr lvl="1"/>
            <a:r>
              <a:rPr lang="zh-CN" altLang="en-US" dirty="0"/>
              <a:t>二维列表的访问，索引和获取</a:t>
            </a:r>
            <a:endParaRPr lang="en-US" altLang="zh-CN" dirty="0"/>
          </a:p>
          <a:p>
            <a:pPr lvl="2"/>
            <a:r>
              <a:rPr lang="zh-CN" altLang="en-US" dirty="0"/>
              <a:t>二维列表的访问（私有变量访问）</a:t>
            </a:r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1F963B3-BFCF-F040-97FD-63558C915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066" y="2390540"/>
            <a:ext cx="3572711" cy="78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07571"/>
      </p:ext>
    </p:extLst>
  </p:cSld>
  <p:clrMapOvr>
    <a:masterClrMapping/>
  </p:clrMapOvr>
  <p:transition spd="slow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ED6DD89-3C23-A54F-8ABD-495BB389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实现二维列表类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5F1B479-CDEC-714D-9F6C-B7FE7EB3D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351301" cy="2361372"/>
          </a:xfrm>
        </p:spPr>
        <p:txBody>
          <a:bodyPr>
            <a:normAutofit/>
          </a:bodyPr>
          <a:lstStyle/>
          <a:p>
            <a:r>
              <a:rPr lang="zh-CN" altLang="en-US" dirty="0"/>
              <a:t>二维列表</a:t>
            </a:r>
            <a:endParaRPr lang="en-US" altLang="zh-CN" dirty="0"/>
          </a:p>
          <a:p>
            <a:pPr lvl="1"/>
            <a:r>
              <a:rPr lang="zh-CN" altLang="en-US" dirty="0"/>
              <a:t>二维列表的访问，索引和获取</a:t>
            </a:r>
            <a:endParaRPr lang="en-US" altLang="zh-CN" dirty="0"/>
          </a:p>
          <a:p>
            <a:pPr lvl="2"/>
            <a:r>
              <a:rPr lang="zh-CN" altLang="en-US" dirty="0"/>
              <a:t>二维列表的访问（私有变量访问）</a:t>
            </a:r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69BB75-B68C-2644-80EB-F33759FD4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247" y="2448702"/>
            <a:ext cx="4385176" cy="84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477089"/>
      </p:ext>
    </p:extLst>
  </p:cSld>
  <p:clrMapOvr>
    <a:masterClrMapping/>
  </p:clrMapOvr>
  <p:transition spd="slow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ED6DD89-3C23-A54F-8ABD-495BB389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实现二维列表类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5F1B479-CDEC-714D-9F6C-B7FE7EB3D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351301" cy="2361372"/>
          </a:xfrm>
        </p:spPr>
        <p:txBody>
          <a:bodyPr>
            <a:normAutofit/>
          </a:bodyPr>
          <a:lstStyle/>
          <a:p>
            <a:r>
              <a:rPr lang="zh-CN" altLang="en-US" dirty="0"/>
              <a:t>二维列表</a:t>
            </a:r>
            <a:endParaRPr lang="en-US" altLang="zh-CN" dirty="0"/>
          </a:p>
          <a:p>
            <a:pPr lvl="1"/>
            <a:r>
              <a:rPr lang="zh-CN" altLang="en-US" dirty="0"/>
              <a:t>二维列表的访问，索引和获取</a:t>
            </a:r>
            <a:endParaRPr lang="en-US" altLang="zh-CN" dirty="0"/>
          </a:p>
          <a:p>
            <a:pPr lvl="2"/>
            <a:r>
              <a:rPr lang="zh-CN" altLang="en-US" dirty="0"/>
              <a:t>二维列表的索引和获取</a:t>
            </a:r>
            <a:endParaRPr lang="en-US" altLang="zh-CN" dirty="0"/>
          </a:p>
          <a:p>
            <a:pPr marL="1371600" lvl="3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D4F301-60F2-2A49-8A7B-2E67F8A15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656" y="1533167"/>
            <a:ext cx="4970408" cy="316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7048"/>
      </p:ext>
    </p:extLst>
  </p:cSld>
  <p:clrMapOvr>
    <a:masterClrMapping/>
  </p:clrMapOvr>
  <p:transition spd="slow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ED6DD89-3C23-A54F-8ABD-495BB389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实现二维列表类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5F1B479-CDEC-714D-9F6C-B7FE7EB3D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351301" cy="2361372"/>
          </a:xfrm>
        </p:spPr>
        <p:txBody>
          <a:bodyPr>
            <a:normAutofit/>
          </a:bodyPr>
          <a:lstStyle/>
          <a:p>
            <a:r>
              <a:rPr lang="zh-CN" altLang="en-US" dirty="0"/>
              <a:t>二维列表</a:t>
            </a:r>
            <a:endParaRPr lang="en-US" altLang="zh-CN" dirty="0"/>
          </a:p>
          <a:p>
            <a:pPr lvl="1"/>
            <a:r>
              <a:rPr lang="zh-CN" altLang="en-US" dirty="0"/>
              <a:t>二维列表的访问，索引和获取</a:t>
            </a:r>
            <a:endParaRPr lang="en-US" altLang="zh-CN" dirty="0"/>
          </a:p>
          <a:p>
            <a:pPr lvl="2"/>
            <a:r>
              <a:rPr lang="zh-CN" altLang="en-US" dirty="0"/>
              <a:t>二维列表的索引和获取</a:t>
            </a:r>
            <a:endParaRPr lang="en-US" altLang="zh-CN" dirty="0"/>
          </a:p>
          <a:p>
            <a:pPr lvl="3"/>
            <a:r>
              <a:rPr lang="zh-CN" altLang="en-US" dirty="0"/>
              <a:t>索引值判定是否合法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D4F301-60F2-2A49-8A7B-2E67F8A15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656" y="1533167"/>
            <a:ext cx="4970408" cy="316946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247D284-5FF4-694F-846D-E71A1BAD2C71}"/>
              </a:ext>
            </a:extLst>
          </p:cNvPr>
          <p:cNvSpPr/>
          <p:nvPr/>
        </p:nvSpPr>
        <p:spPr>
          <a:xfrm>
            <a:off x="4235668" y="2080828"/>
            <a:ext cx="3885313" cy="31861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4207129"/>
      </p:ext>
    </p:extLst>
  </p:cSld>
  <p:clrMapOvr>
    <a:masterClrMapping/>
  </p:clrMapOvr>
  <p:transition spd="slow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ED6DD89-3C23-A54F-8ABD-495BB389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实现二维列表类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5F1B479-CDEC-714D-9F6C-B7FE7EB3D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351301" cy="2361372"/>
          </a:xfrm>
        </p:spPr>
        <p:txBody>
          <a:bodyPr>
            <a:normAutofit/>
          </a:bodyPr>
          <a:lstStyle/>
          <a:p>
            <a:r>
              <a:rPr lang="zh-CN" altLang="en-US" dirty="0"/>
              <a:t>二维列表</a:t>
            </a:r>
            <a:endParaRPr lang="en-US" altLang="zh-CN" dirty="0"/>
          </a:p>
          <a:p>
            <a:pPr lvl="1"/>
            <a:r>
              <a:rPr lang="zh-CN" altLang="en-US" dirty="0"/>
              <a:t>二维列表的访问，索引和获取</a:t>
            </a:r>
            <a:endParaRPr lang="en-US" altLang="zh-CN" dirty="0"/>
          </a:p>
          <a:p>
            <a:pPr lvl="2"/>
            <a:r>
              <a:rPr lang="zh-CN" altLang="en-US" dirty="0"/>
              <a:t>二维列表的索引和获取</a:t>
            </a:r>
            <a:endParaRPr lang="en-US" altLang="zh-CN" dirty="0"/>
          </a:p>
          <a:p>
            <a:pPr lvl="3"/>
            <a:r>
              <a:rPr lang="zh-CN" altLang="en-US" dirty="0"/>
              <a:t>仅给定行索引值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D4F301-60F2-2A49-8A7B-2E67F8A15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656" y="1533167"/>
            <a:ext cx="4970408" cy="316946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247D284-5FF4-694F-846D-E71A1BAD2C71}"/>
              </a:ext>
            </a:extLst>
          </p:cNvPr>
          <p:cNvSpPr/>
          <p:nvPr/>
        </p:nvSpPr>
        <p:spPr>
          <a:xfrm>
            <a:off x="4249418" y="2412443"/>
            <a:ext cx="3885313" cy="5920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2559358"/>
      </p:ext>
    </p:extLst>
  </p:cSld>
  <p:clrMapOvr>
    <a:masterClrMapping/>
  </p:clrMapOvr>
  <p:transition spd="slow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ED6DD89-3C23-A54F-8ABD-495BB389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实现二维列表类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5F1B479-CDEC-714D-9F6C-B7FE7EB3D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351301" cy="2361372"/>
          </a:xfrm>
        </p:spPr>
        <p:txBody>
          <a:bodyPr>
            <a:normAutofit/>
          </a:bodyPr>
          <a:lstStyle/>
          <a:p>
            <a:r>
              <a:rPr lang="zh-CN" altLang="en-US" dirty="0"/>
              <a:t>二维列表</a:t>
            </a:r>
            <a:endParaRPr lang="en-US" altLang="zh-CN" dirty="0"/>
          </a:p>
          <a:p>
            <a:pPr lvl="1"/>
            <a:r>
              <a:rPr lang="zh-CN" altLang="en-US" dirty="0"/>
              <a:t>二维列表的访问，索引和获取</a:t>
            </a:r>
            <a:endParaRPr lang="en-US" altLang="zh-CN" dirty="0"/>
          </a:p>
          <a:p>
            <a:pPr lvl="2"/>
            <a:r>
              <a:rPr lang="zh-CN" altLang="en-US" dirty="0"/>
              <a:t>二维列表的索引和获取</a:t>
            </a:r>
            <a:endParaRPr lang="en-US" altLang="zh-CN" dirty="0"/>
          </a:p>
          <a:p>
            <a:pPr lvl="3"/>
            <a:r>
              <a:rPr lang="zh-CN" altLang="en-US" dirty="0"/>
              <a:t>仅给定列索引值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D4F301-60F2-2A49-8A7B-2E67F8A15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656" y="1533167"/>
            <a:ext cx="4970408" cy="316946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247D284-5FF4-694F-846D-E71A1BAD2C71}"/>
              </a:ext>
            </a:extLst>
          </p:cNvPr>
          <p:cNvSpPr/>
          <p:nvPr/>
        </p:nvSpPr>
        <p:spPr>
          <a:xfrm>
            <a:off x="4215042" y="2998814"/>
            <a:ext cx="3885313" cy="8444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9620510"/>
      </p:ext>
    </p:extLst>
  </p:cSld>
  <p:clrMapOvr>
    <a:masterClrMapping/>
  </p:clrMapOvr>
  <p:transition spd="slow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ED6DD89-3C23-A54F-8ABD-495BB389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实现二维列表类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5F1B479-CDEC-714D-9F6C-B7FE7EB3D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351301" cy="2361372"/>
          </a:xfrm>
        </p:spPr>
        <p:txBody>
          <a:bodyPr>
            <a:normAutofit/>
          </a:bodyPr>
          <a:lstStyle/>
          <a:p>
            <a:r>
              <a:rPr lang="zh-CN" altLang="en-US" dirty="0"/>
              <a:t>二维列表</a:t>
            </a:r>
            <a:endParaRPr lang="en-US" altLang="zh-CN" dirty="0"/>
          </a:p>
          <a:p>
            <a:pPr lvl="1"/>
            <a:r>
              <a:rPr lang="zh-CN" altLang="en-US" dirty="0"/>
              <a:t>二维列表的访问，索引和获取</a:t>
            </a:r>
            <a:endParaRPr lang="en-US" altLang="zh-CN" dirty="0"/>
          </a:p>
          <a:p>
            <a:pPr lvl="2"/>
            <a:r>
              <a:rPr lang="zh-CN" altLang="en-US" dirty="0"/>
              <a:t>二维列表的索引和获取</a:t>
            </a:r>
            <a:endParaRPr lang="en-US" altLang="zh-CN" dirty="0"/>
          </a:p>
          <a:p>
            <a:pPr lvl="3"/>
            <a:r>
              <a:rPr lang="zh-CN" altLang="en-US" dirty="0"/>
              <a:t>行、列索引均给定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D4F301-60F2-2A49-8A7B-2E67F8A15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656" y="1533167"/>
            <a:ext cx="4970408" cy="316946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247D284-5FF4-694F-846D-E71A1BAD2C71}"/>
              </a:ext>
            </a:extLst>
          </p:cNvPr>
          <p:cNvSpPr/>
          <p:nvPr/>
        </p:nvSpPr>
        <p:spPr>
          <a:xfrm>
            <a:off x="4263168" y="3842483"/>
            <a:ext cx="4545332" cy="6332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7810868"/>
      </p:ext>
    </p:extLst>
  </p:cSld>
  <p:clrMapOvr>
    <a:masterClrMapping/>
  </p:clrMapOvr>
  <p:transition spd="slow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ED6DD89-3C23-A54F-8ABD-495BB389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实现二维列表类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5F1B479-CDEC-714D-9F6C-B7FE7EB3D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351301" cy="2361372"/>
          </a:xfrm>
        </p:spPr>
        <p:txBody>
          <a:bodyPr>
            <a:normAutofit/>
          </a:bodyPr>
          <a:lstStyle/>
          <a:p>
            <a:r>
              <a:rPr lang="zh-CN" altLang="en-US" dirty="0"/>
              <a:t>二维列表</a:t>
            </a:r>
            <a:endParaRPr lang="en-US" altLang="zh-CN" dirty="0"/>
          </a:p>
          <a:p>
            <a:pPr lvl="1"/>
            <a:r>
              <a:rPr lang="zh-CN" altLang="en-US" dirty="0"/>
              <a:t>二维列表的元素</a:t>
            </a:r>
            <a:r>
              <a:rPr lang="zh-CN" altLang="en-US" b="1" dirty="0"/>
              <a:t>增加</a:t>
            </a:r>
            <a:r>
              <a:rPr lang="zh-CN" altLang="en-US" dirty="0"/>
              <a:t>与删除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94CC623-4C77-164D-BBE1-93EE87508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168" y="1819440"/>
            <a:ext cx="5555152" cy="272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575289"/>
      </p:ext>
    </p:extLst>
  </p:cSld>
  <p:clrMapOvr>
    <a:masterClrMapping/>
  </p:clrMapOvr>
  <p:transition spd="slow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995936" y="1578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方正兰亭细黑_GBK" pitchFamily="2" charset="-122"/>
                <a:ea typeface="方正兰亭细黑_GBK" pitchFamily="2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人工智能与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程序设计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239403" y="947342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314053" y="1054436"/>
            <a:ext cx="384892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获取对象信息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实例属性和类属性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二维列表类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909594" y="1632361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E285C2D4-1734-D84F-BD33-D79F098E43AF}"/>
              </a:ext>
            </a:extLst>
          </p:cNvPr>
          <p:cNvSpPr/>
          <p:nvPr/>
        </p:nvSpPr>
        <p:spPr>
          <a:xfrm>
            <a:off x="3909594" y="123574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7FD8C84-259E-094B-84A7-EAD6031B61DA}"/>
              </a:ext>
            </a:extLst>
          </p:cNvPr>
          <p:cNvSpPr/>
          <p:nvPr/>
        </p:nvSpPr>
        <p:spPr>
          <a:xfrm>
            <a:off x="3909594" y="243762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61CD2AC-283D-704B-B47F-9231BEE8F30A}"/>
              </a:ext>
            </a:extLst>
          </p:cNvPr>
          <p:cNvSpPr/>
          <p:nvPr/>
        </p:nvSpPr>
        <p:spPr>
          <a:xfrm>
            <a:off x="3909594" y="2041009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23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5" grpId="0"/>
      <p:bldP spid="24" grpId="0" animBg="1"/>
      <p:bldP spid="31" grpId="0" animBg="1"/>
      <p:bldP spid="11" grpId="0" animBg="1"/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ED6DD89-3C23-A54F-8ABD-495BB389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实现二维列表类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5F1B479-CDEC-714D-9F6C-B7FE7EB3D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351301" cy="2361372"/>
          </a:xfrm>
        </p:spPr>
        <p:txBody>
          <a:bodyPr>
            <a:normAutofit/>
          </a:bodyPr>
          <a:lstStyle/>
          <a:p>
            <a:r>
              <a:rPr lang="zh-CN" altLang="en-US" dirty="0"/>
              <a:t>二维列表</a:t>
            </a:r>
            <a:endParaRPr lang="en-US" altLang="zh-CN" dirty="0"/>
          </a:p>
          <a:p>
            <a:pPr lvl="1"/>
            <a:r>
              <a:rPr lang="zh-CN" altLang="en-US" dirty="0"/>
              <a:t>二维列表的元素增加与</a:t>
            </a:r>
            <a:r>
              <a:rPr lang="zh-CN" altLang="en-US" b="1" dirty="0"/>
              <a:t>删除</a:t>
            </a:r>
            <a:endParaRPr lang="en-US" altLang="zh-CN" b="1" dirty="0"/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1ACF48-4587-834A-BFA7-FA4B6DE8D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799" y="1720815"/>
            <a:ext cx="4231129" cy="304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398256"/>
      </p:ext>
    </p:extLst>
  </p:cSld>
  <p:clrMapOvr>
    <a:masterClrMapping/>
  </p:clrMapOvr>
  <p:transition spd="slow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ED6DD89-3C23-A54F-8ABD-495BB389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实现二维列表类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5F1B479-CDEC-714D-9F6C-B7FE7EB3D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351301" cy="2361372"/>
          </a:xfrm>
        </p:spPr>
        <p:txBody>
          <a:bodyPr>
            <a:normAutofit/>
          </a:bodyPr>
          <a:lstStyle/>
          <a:p>
            <a:r>
              <a:rPr lang="zh-CN" altLang="en-US" dirty="0"/>
              <a:t>二维列表</a:t>
            </a:r>
            <a:endParaRPr lang="en-US" altLang="zh-CN" dirty="0"/>
          </a:p>
          <a:p>
            <a:pPr lvl="1"/>
            <a:r>
              <a:rPr lang="zh-CN" altLang="en-US" dirty="0"/>
              <a:t>二维列表的初始化（构造函数）</a:t>
            </a:r>
            <a:endParaRPr lang="en-US" altLang="zh-CN" dirty="0"/>
          </a:p>
          <a:p>
            <a:pPr lvl="1"/>
            <a:r>
              <a:rPr lang="zh-CN" altLang="en-US" dirty="0"/>
              <a:t>二维列表的访问，索引和获取</a:t>
            </a:r>
            <a:endParaRPr lang="en-US" altLang="zh-CN" dirty="0"/>
          </a:p>
          <a:p>
            <a:pPr lvl="1"/>
            <a:r>
              <a:rPr lang="zh-CN" altLang="en-US" dirty="0"/>
              <a:t>二维列表的元素增加与删除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6815EC3-36AB-A94C-89A6-391BA8B0A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758411"/>
            <a:ext cx="3910806" cy="284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45752"/>
      </p:ext>
    </p:extLst>
  </p:cSld>
  <p:clrMapOvr>
    <a:masterClrMapping/>
  </p:clrMapOvr>
  <p:transition spd="slow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ED6DD89-3C23-A54F-8ABD-495BB389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实现二维列表类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5F1B479-CDEC-714D-9F6C-B7FE7EB3D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351301" cy="2361372"/>
          </a:xfrm>
        </p:spPr>
        <p:txBody>
          <a:bodyPr>
            <a:normAutofit/>
          </a:bodyPr>
          <a:lstStyle/>
          <a:p>
            <a:r>
              <a:rPr lang="zh-CN" altLang="en-US" dirty="0"/>
              <a:t>二维列表</a:t>
            </a:r>
            <a:endParaRPr lang="en-US" altLang="zh-CN" dirty="0"/>
          </a:p>
          <a:p>
            <a:pPr lvl="1"/>
            <a:r>
              <a:rPr lang="zh-CN" altLang="en-US" dirty="0"/>
              <a:t>二维列表的初始化</a:t>
            </a:r>
            <a:endParaRPr lang="en-US" altLang="zh-CN" dirty="0"/>
          </a:p>
          <a:p>
            <a:pPr lvl="2"/>
            <a:r>
              <a:rPr lang="zh-CN" altLang="en-US" dirty="0"/>
              <a:t>指定列表大小，所有元素赋值相同</a:t>
            </a:r>
            <a:endParaRPr lang="en-US" altLang="zh-CN" dirty="0"/>
          </a:p>
          <a:p>
            <a:pPr lvl="2"/>
            <a:r>
              <a:rPr lang="zh-CN" altLang="en-US" dirty="0"/>
              <a:t>从给定的一维列表初始化二维列表，并根据参数定义列表大小</a:t>
            </a:r>
            <a:endParaRPr lang="en-US" altLang="zh-CN" dirty="0"/>
          </a:p>
          <a:p>
            <a:pPr lvl="2"/>
            <a:r>
              <a:rPr lang="zh-CN" altLang="en-US" dirty="0"/>
              <a:t>从给定二维列表初始化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95B6E3B-C0D6-0846-8BD1-753BC9B9B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039" y="2374877"/>
            <a:ext cx="5658280" cy="238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21776"/>
      </p:ext>
    </p:extLst>
  </p:cSld>
  <p:clrMapOvr>
    <a:masterClrMapping/>
  </p:clrMapOvr>
  <p:transition spd="slow">
    <p:pull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ED6DD89-3C23-A54F-8ABD-495BB389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实现二维列表类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5F1B479-CDEC-714D-9F6C-B7FE7EB3D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351301" cy="2361372"/>
          </a:xfrm>
        </p:spPr>
        <p:txBody>
          <a:bodyPr>
            <a:normAutofit/>
          </a:bodyPr>
          <a:lstStyle/>
          <a:p>
            <a:r>
              <a:rPr lang="zh-CN" altLang="en-US" dirty="0"/>
              <a:t>二维列表</a:t>
            </a:r>
            <a:endParaRPr lang="en-US" altLang="zh-CN" dirty="0"/>
          </a:p>
          <a:p>
            <a:pPr lvl="1"/>
            <a:r>
              <a:rPr lang="zh-CN" altLang="en-US" dirty="0"/>
              <a:t>二维列表的访问，索引和获取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7861C3-A21F-2E41-BD9D-46A28589A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53" y="1925739"/>
            <a:ext cx="6662057" cy="2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09230"/>
      </p:ext>
    </p:extLst>
  </p:cSld>
  <p:clrMapOvr>
    <a:masterClrMapping/>
  </p:clrMapOvr>
  <p:transition spd="slow">
    <p:pull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ED6DD89-3C23-A54F-8ABD-495BB389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实现二维列表类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5F1B479-CDEC-714D-9F6C-B7FE7EB3D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351301" cy="2361372"/>
          </a:xfrm>
        </p:spPr>
        <p:txBody>
          <a:bodyPr>
            <a:normAutofit/>
          </a:bodyPr>
          <a:lstStyle/>
          <a:p>
            <a:r>
              <a:rPr lang="zh-CN" altLang="en-US" dirty="0"/>
              <a:t>二维列表</a:t>
            </a:r>
            <a:endParaRPr lang="en-US" altLang="zh-CN" dirty="0"/>
          </a:p>
          <a:p>
            <a:pPr lvl="1"/>
            <a:r>
              <a:rPr lang="zh-CN" altLang="en-US" dirty="0"/>
              <a:t>二维列表的访问，索引和获取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395F4B7-4560-4B4A-814E-251B4C3B6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025" y="1999836"/>
            <a:ext cx="6648306" cy="171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43787"/>
      </p:ext>
    </p:extLst>
  </p:cSld>
  <p:clrMapOvr>
    <a:masterClrMapping/>
  </p:clrMapOvr>
  <p:transition spd="slow">
    <p:pull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ED6DD89-3C23-A54F-8ABD-495BB389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实现二维列表类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5F1B479-CDEC-714D-9F6C-B7FE7EB3D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351301" cy="2361372"/>
          </a:xfrm>
        </p:spPr>
        <p:txBody>
          <a:bodyPr>
            <a:normAutofit/>
          </a:bodyPr>
          <a:lstStyle/>
          <a:p>
            <a:r>
              <a:rPr lang="zh-CN" altLang="en-US" dirty="0"/>
              <a:t>二维列表</a:t>
            </a:r>
            <a:endParaRPr lang="en-US" altLang="zh-CN" dirty="0"/>
          </a:p>
          <a:p>
            <a:pPr lvl="1"/>
            <a:r>
              <a:rPr lang="zh-CN" altLang="en-US" dirty="0"/>
              <a:t>二维列表的元素增加与删除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A501B9-7BCC-E64F-8F2E-6BC420C06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070" y="1990224"/>
            <a:ext cx="6689558" cy="233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601930"/>
      </p:ext>
    </p:extLst>
  </p:cSld>
  <p:clrMapOvr>
    <a:masterClrMapping/>
  </p:clrMapOvr>
  <p:transition spd="slow">
    <p:pull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995936" y="1578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方正兰亭细黑_GBK" pitchFamily="2" charset="-122"/>
                <a:ea typeface="方正兰亭细黑_GBK" pitchFamily="2" charset="-122"/>
              </a:rPr>
              <a:t>回顾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人工智能与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程序设计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239403" y="947342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314053" y="1054436"/>
            <a:ext cx="384892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获取对象信息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实例属性和类属性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二维列表类</a:t>
            </a:r>
          </a:p>
        </p:txBody>
      </p:sp>
      <p:sp>
        <p:nvSpPr>
          <p:cNvPr id="24" name="椭圆 23"/>
          <p:cNvSpPr/>
          <p:nvPr/>
        </p:nvSpPr>
        <p:spPr>
          <a:xfrm>
            <a:off x="3909594" y="1632361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E285C2D4-1734-D84F-BD33-D79F098E43AF}"/>
              </a:ext>
            </a:extLst>
          </p:cNvPr>
          <p:cNvSpPr/>
          <p:nvPr/>
        </p:nvSpPr>
        <p:spPr>
          <a:xfrm>
            <a:off x="3909594" y="123574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7FD8C84-259E-094B-84A7-EAD6031B61DA}"/>
              </a:ext>
            </a:extLst>
          </p:cNvPr>
          <p:cNvSpPr/>
          <p:nvPr/>
        </p:nvSpPr>
        <p:spPr>
          <a:xfrm>
            <a:off x="3909594" y="243762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61CD2AC-283D-704B-B47F-9231BEE8F30A}"/>
              </a:ext>
            </a:extLst>
          </p:cNvPr>
          <p:cNvSpPr/>
          <p:nvPr/>
        </p:nvSpPr>
        <p:spPr>
          <a:xfrm>
            <a:off x="3909594" y="2041009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3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5" grpId="0"/>
      <p:bldP spid="24" grpId="0" animBg="1"/>
      <p:bldP spid="31" grpId="0" animBg="1"/>
      <p:bldP spid="11" grpId="0" animBg="1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6364D41-A50D-49AE-B0E7-1C9E44CC72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以下为课外内容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3775804"/>
      </p:ext>
    </p:extLst>
  </p:cSld>
  <p:clrMapOvr>
    <a:masterClrMapping/>
  </p:clrMapOvr>
  <p:transition spd="slow">
    <p:pull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ED6DD89-3C23-A54F-8ABD-495BB389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GUI</a:t>
            </a:r>
            <a:r>
              <a:rPr lang="zh-CN" altLang="en-US" dirty="0"/>
              <a:t>与</a:t>
            </a:r>
            <a:r>
              <a:rPr lang="en" altLang="zh-CN" dirty="0" err="1"/>
              <a:t>Tkinter</a:t>
            </a:r>
            <a:endParaRPr lang="en" altLang="zh-CN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97B035B-8869-3146-8C75-FB2A32403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351301" cy="2361372"/>
          </a:xfrm>
        </p:spPr>
        <p:txBody>
          <a:bodyPr>
            <a:normAutofit/>
          </a:bodyPr>
          <a:lstStyle/>
          <a:p>
            <a:r>
              <a:rPr lang="en-US" altLang="zh-CN" dirty="0"/>
              <a:t>GUI</a:t>
            </a:r>
          </a:p>
          <a:p>
            <a:pPr lvl="1"/>
            <a:r>
              <a:rPr lang="zh-CN" altLang="en-US" dirty="0"/>
              <a:t>图形用户界面（</a:t>
            </a:r>
            <a:r>
              <a:rPr lang="en" altLang="zh-CN" dirty="0"/>
              <a:t>Graphical User Interface</a:t>
            </a:r>
            <a:r>
              <a:rPr lang="zh-CN" altLang="en-US" dirty="0"/>
              <a:t>，</a:t>
            </a:r>
            <a:r>
              <a:rPr lang="en-US" altLang="zh-CN" dirty="0"/>
              <a:t>GUI</a:t>
            </a:r>
            <a:r>
              <a:rPr lang="zh-CN" altLang="en-US" dirty="0"/>
              <a:t>），采用图形方式显示的计算机操作用户界面。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1028" name="Picture 4" descr="图像">
            <a:extLst>
              <a:ext uri="{FF2B5EF4-FFF2-40B4-BE49-F238E27FC236}">
                <a16:creationId xmlns:a16="http://schemas.microsoft.com/office/drawing/2014/main" id="{F4792CD5-4F4A-D949-AEF7-B2179961BE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54" r="218" b="35127"/>
          <a:stretch/>
        </p:blipFill>
        <p:spPr bwMode="auto">
          <a:xfrm>
            <a:off x="3123765" y="1821171"/>
            <a:ext cx="2736708" cy="271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72384"/>
      </p:ext>
    </p:extLst>
  </p:cSld>
  <p:clrMapOvr>
    <a:masterClrMapping/>
  </p:clrMapOvr>
  <p:transition spd="slow">
    <p:pull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ED6DD89-3C23-A54F-8ABD-495BB389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GUI</a:t>
            </a:r>
            <a:r>
              <a:rPr lang="zh-CN" altLang="en-US" dirty="0"/>
              <a:t>与</a:t>
            </a:r>
            <a:r>
              <a:rPr lang="en" altLang="zh-CN" dirty="0" err="1"/>
              <a:t>Tkinter</a:t>
            </a:r>
            <a:endParaRPr lang="en" altLang="zh-CN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97B035B-8869-3146-8C75-FB2A32403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351301" cy="2361372"/>
          </a:xfrm>
        </p:spPr>
        <p:txBody>
          <a:bodyPr>
            <a:normAutofit/>
          </a:bodyPr>
          <a:lstStyle/>
          <a:p>
            <a:r>
              <a:rPr lang="en-US" altLang="zh-CN" dirty="0"/>
              <a:t>GUI</a:t>
            </a:r>
          </a:p>
          <a:p>
            <a:pPr lvl="1"/>
            <a:r>
              <a:rPr lang="zh-CN" altLang="en-US" dirty="0"/>
              <a:t>图形用户界面（</a:t>
            </a:r>
            <a:r>
              <a:rPr lang="en" altLang="zh-CN" dirty="0"/>
              <a:t>Graphical User Interface</a:t>
            </a:r>
            <a:r>
              <a:rPr lang="zh-CN" altLang="en-US" dirty="0"/>
              <a:t>，</a:t>
            </a:r>
            <a:r>
              <a:rPr lang="en-US" altLang="zh-CN" dirty="0"/>
              <a:t>GUI</a:t>
            </a:r>
            <a:r>
              <a:rPr lang="zh-CN" altLang="en-US" dirty="0"/>
              <a:t>），采用图形方式显示的计算机操作用户界面。</a:t>
            </a:r>
            <a:endParaRPr lang="en-US" altLang="zh-CN" dirty="0"/>
          </a:p>
          <a:p>
            <a:pPr lvl="1"/>
            <a:r>
              <a:rPr lang="zh-CN" altLang="en-US" dirty="0"/>
              <a:t>一种人与计算机通信的界面显示格式，允许用户使用鼠标等输入设备操纵屏幕上的图标或菜单选项，以选择命令、调用文件、启动程序或执行其它一些日常任务。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72040024"/>
      </p:ext>
    </p:extLst>
  </p:cSld>
  <p:clrMapOvr>
    <a:masterClrMapping/>
  </p:clrMapOvr>
  <p:transition spd="slow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439C2-5ACF-374E-A586-7C56E84AE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获取对象信息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2AA9A807-4704-8549-8F39-D09C018BD18B}"/>
              </a:ext>
            </a:extLst>
          </p:cNvPr>
          <p:cNvSpPr txBox="1">
            <a:spLocks/>
          </p:cNvSpPr>
          <p:nvPr/>
        </p:nvSpPr>
        <p:spPr>
          <a:xfrm>
            <a:off x="457200" y="3518296"/>
            <a:ext cx="8229600" cy="2838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	</a:t>
            </a:r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8549E24-73A9-0F44-B587-17A73563A75B}"/>
              </a:ext>
            </a:extLst>
          </p:cNvPr>
          <p:cNvSpPr txBox="1">
            <a:spLocks/>
          </p:cNvSpPr>
          <p:nvPr/>
        </p:nvSpPr>
        <p:spPr>
          <a:xfrm>
            <a:off x="457200" y="819149"/>
            <a:ext cx="8229600" cy="23216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获取对象类型与方法</a:t>
            </a:r>
            <a:endParaRPr lang="en-US" altLang="zh-CN" dirty="0"/>
          </a:p>
          <a:p>
            <a:pPr lvl="1"/>
            <a:r>
              <a:rPr lang="zh-CN" altLang="en-US" dirty="0"/>
              <a:t>判断对象类型，使用</a:t>
            </a:r>
            <a:r>
              <a:rPr lang="en" altLang="zh-CN" dirty="0"/>
              <a:t>type()</a:t>
            </a:r>
            <a:r>
              <a:rPr lang="zh-CN" altLang="en-US" dirty="0"/>
              <a:t>函数</a:t>
            </a:r>
          </a:p>
          <a:p>
            <a:endParaRPr lang="zh-CN" altLang="en-US" dirty="0"/>
          </a:p>
          <a:p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CDC60D-1223-4F45-ABBE-A0466F74E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777" y="1882846"/>
            <a:ext cx="5558886" cy="251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93885"/>
      </p:ext>
    </p:extLst>
  </p:cSld>
  <p:clrMapOvr>
    <a:masterClrMapping/>
  </p:clrMapOvr>
  <p:transition spd="slow">
    <p:pull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ED6DD89-3C23-A54F-8ABD-495BB389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GUI</a:t>
            </a:r>
            <a:r>
              <a:rPr lang="zh-CN" altLang="en-US" dirty="0"/>
              <a:t>与</a:t>
            </a:r>
            <a:r>
              <a:rPr lang="en" altLang="zh-CN" dirty="0" err="1"/>
              <a:t>Tkinter</a:t>
            </a:r>
            <a:endParaRPr lang="en" altLang="zh-CN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97B035B-8869-3146-8C75-FB2A32403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351301" cy="3759524"/>
          </a:xfrm>
        </p:spPr>
        <p:txBody>
          <a:bodyPr>
            <a:normAutofit/>
          </a:bodyPr>
          <a:lstStyle/>
          <a:p>
            <a:r>
              <a:rPr lang="en-US" altLang="zh-CN" dirty="0"/>
              <a:t>GUI</a:t>
            </a:r>
          </a:p>
          <a:p>
            <a:pPr lvl="1"/>
            <a:r>
              <a:rPr lang="zh-CN" altLang="en-US" dirty="0"/>
              <a:t>图形用户界面（</a:t>
            </a:r>
            <a:r>
              <a:rPr lang="en" altLang="zh-CN" dirty="0"/>
              <a:t>Graphical User Interface</a:t>
            </a:r>
            <a:r>
              <a:rPr lang="zh-CN" altLang="en-US" dirty="0"/>
              <a:t>，</a:t>
            </a:r>
            <a:r>
              <a:rPr lang="en-US" altLang="zh-CN" dirty="0"/>
              <a:t>GUI</a:t>
            </a:r>
            <a:r>
              <a:rPr lang="zh-CN" altLang="en-US" dirty="0"/>
              <a:t>），采用图形方式显示的计算机操作用户界面。</a:t>
            </a:r>
            <a:endParaRPr lang="en-US" altLang="zh-CN" dirty="0"/>
          </a:p>
          <a:p>
            <a:pPr lvl="1"/>
            <a:r>
              <a:rPr lang="zh-CN" altLang="en-US" dirty="0"/>
              <a:t>一种人与计算机通信的界面显示格式，允许用户使用鼠标等输入设备操纵屏幕上的图标或菜单选项，以选择命令、调用文件、启动程序或执行其它一些日常任务。</a:t>
            </a:r>
            <a:endParaRPr lang="en-US" altLang="zh-CN" dirty="0"/>
          </a:p>
          <a:p>
            <a:r>
              <a:rPr lang="en-US" altLang="zh-CN" dirty="0"/>
              <a:t>CLI</a:t>
            </a:r>
          </a:p>
          <a:p>
            <a:pPr lvl="1"/>
            <a:r>
              <a:rPr lang="zh-CN" altLang="en-US" dirty="0"/>
              <a:t>命令行用户接口（</a:t>
            </a:r>
            <a:r>
              <a:rPr lang="en-US" altLang="zh-CN" dirty="0"/>
              <a:t>Command Line Interface</a:t>
            </a:r>
            <a:r>
              <a:rPr lang="zh-CN" altLang="en-US" dirty="0"/>
              <a:t>，</a:t>
            </a:r>
            <a:r>
              <a:rPr lang="en-US" altLang="zh-CN" dirty="0"/>
              <a:t>CLI</a:t>
            </a:r>
            <a:r>
              <a:rPr lang="zh-CN" altLang="en-US" dirty="0"/>
              <a:t>），即采用键盘输入指令，计算机接收指令的方式。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2050" name="Picture 2" descr="How to check the file size in Linux/Unix bash shell scripting - Bitcoin  Exchange Script | White Label Exchange‎ 5 min | ICO script - Enterprise  Blockchain Company">
            <a:extLst>
              <a:ext uri="{FF2B5EF4-FFF2-40B4-BE49-F238E27FC236}">
                <a16:creationId xmlns:a16="http://schemas.microsoft.com/office/drawing/2014/main" id="{11923473-43E4-1B4F-978F-051850A83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101" y="3503460"/>
            <a:ext cx="2268524" cy="127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948255"/>
      </p:ext>
    </p:extLst>
  </p:cSld>
  <p:clrMapOvr>
    <a:masterClrMapping/>
  </p:clrMapOvr>
  <p:transition spd="slow">
    <p:pull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ED6DD89-3C23-A54F-8ABD-495BB389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GUI</a:t>
            </a:r>
            <a:r>
              <a:rPr lang="zh-CN" altLang="en-US" dirty="0"/>
              <a:t>与</a:t>
            </a:r>
            <a:r>
              <a:rPr lang="en" altLang="zh-CN" dirty="0" err="1"/>
              <a:t>Tkinter</a:t>
            </a:r>
            <a:endParaRPr lang="en" altLang="zh-CN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97B035B-8869-3146-8C75-FB2A32403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351301" cy="3759524"/>
          </a:xfrm>
        </p:spPr>
        <p:txBody>
          <a:bodyPr>
            <a:normAutofit/>
          </a:bodyPr>
          <a:lstStyle/>
          <a:p>
            <a:r>
              <a:rPr lang="en-US" altLang="zh-CN" dirty="0"/>
              <a:t>GUI</a:t>
            </a:r>
          </a:p>
          <a:p>
            <a:pPr lvl="1"/>
            <a:r>
              <a:rPr lang="zh-CN" altLang="en-US" dirty="0"/>
              <a:t>图形用户界面（</a:t>
            </a:r>
            <a:r>
              <a:rPr lang="en" altLang="zh-CN" dirty="0"/>
              <a:t>Graphical User Interface</a:t>
            </a:r>
            <a:r>
              <a:rPr lang="zh-CN" altLang="en-US" dirty="0"/>
              <a:t>，</a:t>
            </a:r>
            <a:r>
              <a:rPr lang="en-US" altLang="zh-CN" dirty="0"/>
              <a:t>GUI</a:t>
            </a:r>
            <a:r>
              <a:rPr lang="zh-CN" altLang="en-US" dirty="0"/>
              <a:t>），采用图形方式显示的计算机操作用户界面。</a:t>
            </a:r>
            <a:endParaRPr lang="en-US" altLang="zh-CN" dirty="0"/>
          </a:p>
          <a:p>
            <a:pPr lvl="1"/>
            <a:r>
              <a:rPr lang="zh-CN" altLang="en-US" dirty="0"/>
              <a:t>一种人与计算机通信的界面显示格式，允许用户使用鼠标等输入设备操纵屏幕上的图标或菜单选项，以选择命令、调用文件、启动程序或执行其它一些日常任务。</a:t>
            </a:r>
            <a:endParaRPr lang="en-US" altLang="zh-CN" dirty="0"/>
          </a:p>
          <a:p>
            <a:r>
              <a:rPr lang="en-US" altLang="zh-CN" dirty="0"/>
              <a:t>CLI</a:t>
            </a:r>
          </a:p>
          <a:p>
            <a:pPr lvl="1"/>
            <a:r>
              <a:rPr lang="zh-CN" altLang="en-US" dirty="0"/>
              <a:t>命令行用户接口（</a:t>
            </a:r>
            <a:r>
              <a:rPr lang="en-US" altLang="zh-CN" dirty="0"/>
              <a:t>Command Line Interface</a:t>
            </a:r>
            <a:r>
              <a:rPr lang="zh-CN" altLang="en-US" dirty="0"/>
              <a:t>，</a:t>
            </a:r>
            <a:r>
              <a:rPr lang="en-US" altLang="zh-CN" dirty="0"/>
              <a:t>CLI</a:t>
            </a:r>
            <a:r>
              <a:rPr lang="zh-CN" altLang="en-US" dirty="0"/>
              <a:t>），即采用键盘输入指令，计算机接收指令的方式。</a:t>
            </a:r>
            <a:endParaRPr lang="en-US" altLang="zh-CN" dirty="0"/>
          </a:p>
          <a:p>
            <a:pPr lvl="1"/>
            <a:r>
              <a:rPr lang="zh-CN" altLang="en-US" dirty="0"/>
              <a:t>命令行界面要较图形用户界面节约计算机系统的资源。</a:t>
            </a:r>
            <a:endParaRPr lang="en-US" altLang="zh-CN" dirty="0"/>
          </a:p>
          <a:p>
            <a:pPr lvl="1"/>
            <a:r>
              <a:rPr lang="zh-CN" altLang="en-US" dirty="0"/>
              <a:t>例如：</a:t>
            </a:r>
            <a:r>
              <a:rPr lang="en-US" altLang="zh-CN" dirty="0"/>
              <a:t>Unix</a:t>
            </a:r>
            <a:r>
              <a:rPr lang="zh-CN" altLang="en-US" dirty="0"/>
              <a:t> </a:t>
            </a:r>
            <a:r>
              <a:rPr lang="en-US" altLang="zh-CN" dirty="0"/>
              <a:t>shell,</a:t>
            </a:r>
            <a:r>
              <a:rPr lang="zh-CN" altLang="en-US" dirty="0"/>
              <a:t> </a:t>
            </a:r>
            <a:r>
              <a:rPr lang="en-US" altLang="zh-CN" dirty="0" err="1"/>
              <a:t>cmd</a:t>
            </a:r>
            <a:r>
              <a:rPr lang="zh-CN" altLang="en-US"/>
              <a:t>等 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17637814"/>
      </p:ext>
    </p:extLst>
  </p:cSld>
  <p:clrMapOvr>
    <a:masterClrMapping/>
  </p:clrMapOvr>
  <p:transition spd="slow">
    <p:pull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ED6DD89-3C23-A54F-8ABD-495BB389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 err="1"/>
              <a:t>Tkinter</a:t>
            </a:r>
            <a:r>
              <a:rPr lang="zh-CN" altLang="en-US" dirty="0"/>
              <a:t>与</a:t>
            </a:r>
            <a:r>
              <a:rPr lang="en" altLang="zh-CN" dirty="0"/>
              <a:t>GUI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97B035B-8869-3146-8C75-FB2A32403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351301" cy="2361372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Tkinter</a:t>
            </a:r>
            <a:r>
              <a:rPr lang="en-US" altLang="zh-CN" dirty="0"/>
              <a:t> (“Tk interface”)</a:t>
            </a:r>
          </a:p>
          <a:p>
            <a:pPr lvl="1"/>
            <a:r>
              <a:rPr lang="en-US" altLang="zh-CN" dirty="0"/>
              <a:t>Python </a:t>
            </a:r>
            <a:r>
              <a:rPr lang="zh-CN" altLang="en-US" dirty="0"/>
              <a:t>的标准 </a:t>
            </a:r>
            <a:r>
              <a:rPr lang="en-US" altLang="zh-CN" dirty="0"/>
              <a:t>GUI </a:t>
            </a:r>
            <a:r>
              <a:rPr lang="zh-CN" altLang="en-US" dirty="0"/>
              <a:t>库。</a:t>
            </a:r>
            <a:r>
              <a:rPr lang="en-US" altLang="zh-CN" dirty="0"/>
              <a:t>Python </a:t>
            </a:r>
            <a:r>
              <a:rPr lang="zh-CN" altLang="en-US" dirty="0"/>
              <a:t>使用 </a:t>
            </a:r>
            <a:r>
              <a:rPr lang="en-US" altLang="zh-CN" dirty="0" err="1"/>
              <a:t>Tkinter</a:t>
            </a:r>
            <a:r>
              <a:rPr lang="en-US" altLang="zh-CN" dirty="0"/>
              <a:t> </a:t>
            </a:r>
            <a:r>
              <a:rPr lang="zh-CN" altLang="en-US" dirty="0"/>
              <a:t>可以快速的创建 </a:t>
            </a:r>
            <a:r>
              <a:rPr lang="en-US" altLang="zh-CN" dirty="0"/>
              <a:t>GUI </a:t>
            </a:r>
            <a:r>
              <a:rPr lang="zh-CN" altLang="en-US" dirty="0"/>
              <a:t>应用程序。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2068185"/>
      </p:ext>
    </p:extLst>
  </p:cSld>
  <p:clrMapOvr>
    <a:masterClrMapping/>
  </p:clrMapOvr>
  <p:transition spd="slow">
    <p:pull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ED6DD89-3C23-A54F-8ABD-495BB389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 err="1"/>
              <a:t>Tkinter</a:t>
            </a:r>
            <a:r>
              <a:rPr lang="zh-CN" altLang="en-US" dirty="0"/>
              <a:t>与</a:t>
            </a:r>
            <a:r>
              <a:rPr lang="en" altLang="zh-CN" dirty="0"/>
              <a:t>GUI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97B035B-8869-3146-8C75-FB2A32403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351301" cy="2361372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Tkinter</a:t>
            </a:r>
            <a:r>
              <a:rPr lang="en-US" altLang="zh-CN" dirty="0"/>
              <a:t> (“Tk interface”)</a:t>
            </a:r>
          </a:p>
          <a:p>
            <a:pPr lvl="1"/>
            <a:r>
              <a:rPr lang="en-US" altLang="zh-CN" dirty="0"/>
              <a:t>Python </a:t>
            </a:r>
            <a:r>
              <a:rPr lang="zh-CN" altLang="en-US" dirty="0"/>
              <a:t>的标准 </a:t>
            </a:r>
            <a:r>
              <a:rPr lang="en-US" altLang="zh-CN" dirty="0"/>
              <a:t>GUI </a:t>
            </a:r>
            <a:r>
              <a:rPr lang="zh-CN" altLang="en-US" dirty="0"/>
              <a:t>库。</a:t>
            </a:r>
            <a:r>
              <a:rPr lang="en-US" altLang="zh-CN" dirty="0"/>
              <a:t>Python </a:t>
            </a:r>
            <a:r>
              <a:rPr lang="zh-CN" altLang="en-US" dirty="0"/>
              <a:t>使用 </a:t>
            </a:r>
            <a:r>
              <a:rPr lang="en-US" altLang="zh-CN" dirty="0" err="1"/>
              <a:t>Tkinter</a:t>
            </a:r>
            <a:r>
              <a:rPr lang="en-US" altLang="zh-CN" dirty="0"/>
              <a:t> </a:t>
            </a:r>
            <a:r>
              <a:rPr lang="zh-CN" altLang="en-US" dirty="0"/>
              <a:t>可以快速的创建 </a:t>
            </a:r>
            <a:r>
              <a:rPr lang="en-US" altLang="zh-CN" dirty="0"/>
              <a:t>GUI </a:t>
            </a:r>
            <a:r>
              <a:rPr lang="zh-CN" altLang="en-US" dirty="0"/>
              <a:t>应用程序。</a:t>
            </a:r>
            <a:endParaRPr lang="en-US" altLang="zh-CN" dirty="0"/>
          </a:p>
          <a:p>
            <a:pPr lvl="1"/>
            <a:r>
              <a:rPr lang="zh-CN" altLang="en-US" dirty="0"/>
              <a:t>由于 </a:t>
            </a:r>
            <a:r>
              <a:rPr lang="en-US" altLang="zh-CN" dirty="0" err="1"/>
              <a:t>Tkinter</a:t>
            </a:r>
            <a:r>
              <a:rPr lang="en-US" altLang="zh-CN" dirty="0"/>
              <a:t> </a:t>
            </a:r>
            <a:r>
              <a:rPr lang="zh-CN" altLang="en-US" dirty="0"/>
              <a:t>是内置到 </a:t>
            </a:r>
            <a:r>
              <a:rPr lang="en-US" altLang="zh-CN" dirty="0"/>
              <a:t>python </a:t>
            </a:r>
            <a:r>
              <a:rPr lang="zh-CN" altLang="en-US" dirty="0"/>
              <a:t>的安装包中、只要安装好 </a:t>
            </a:r>
            <a:r>
              <a:rPr lang="en-US" altLang="zh-CN" dirty="0"/>
              <a:t>Python </a:t>
            </a:r>
            <a:r>
              <a:rPr lang="zh-CN" altLang="en-US" dirty="0"/>
              <a:t>之后就能 </a:t>
            </a:r>
            <a:r>
              <a:rPr lang="en-US" altLang="zh-CN" dirty="0"/>
              <a:t>import </a:t>
            </a:r>
            <a:r>
              <a:rPr lang="en-US" altLang="zh-CN" dirty="0" err="1"/>
              <a:t>Tkinter</a:t>
            </a:r>
            <a:r>
              <a:rPr lang="en-US" altLang="zh-CN" dirty="0"/>
              <a:t> </a:t>
            </a:r>
            <a:r>
              <a:rPr lang="zh-CN" altLang="en-US" dirty="0"/>
              <a:t>库。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50656676"/>
      </p:ext>
    </p:extLst>
  </p:cSld>
  <p:clrMapOvr>
    <a:masterClrMapping/>
  </p:clrMapOvr>
  <p:transition spd="slow">
    <p:pull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ED6DD89-3C23-A54F-8ABD-495BB389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 err="1"/>
              <a:t>Tkinter</a:t>
            </a:r>
            <a:r>
              <a:rPr lang="zh-CN" altLang="en-US" dirty="0"/>
              <a:t>与</a:t>
            </a:r>
            <a:r>
              <a:rPr lang="en" altLang="zh-CN" dirty="0"/>
              <a:t>GUI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97B035B-8869-3146-8C75-FB2A32403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351301" cy="2017492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Tkinter</a:t>
            </a:r>
            <a:r>
              <a:rPr lang="en-US" altLang="zh-CN" dirty="0"/>
              <a:t> (“Tk interface”)</a:t>
            </a:r>
          </a:p>
          <a:p>
            <a:pPr lvl="1"/>
            <a:r>
              <a:rPr lang="en-US" altLang="zh-CN" dirty="0"/>
              <a:t>Python </a:t>
            </a:r>
            <a:r>
              <a:rPr lang="zh-CN" altLang="en-US" dirty="0"/>
              <a:t>的标准 </a:t>
            </a:r>
            <a:r>
              <a:rPr lang="en-US" altLang="zh-CN" dirty="0"/>
              <a:t>GUI </a:t>
            </a:r>
            <a:r>
              <a:rPr lang="zh-CN" altLang="en-US" dirty="0"/>
              <a:t>库。</a:t>
            </a:r>
            <a:r>
              <a:rPr lang="en-US" altLang="zh-CN" dirty="0"/>
              <a:t>Python </a:t>
            </a:r>
            <a:r>
              <a:rPr lang="zh-CN" altLang="en-US" dirty="0"/>
              <a:t>使用 </a:t>
            </a:r>
            <a:r>
              <a:rPr lang="en-US" altLang="zh-CN" dirty="0" err="1"/>
              <a:t>Tkinter</a:t>
            </a:r>
            <a:r>
              <a:rPr lang="en-US" altLang="zh-CN" dirty="0"/>
              <a:t> </a:t>
            </a:r>
            <a:r>
              <a:rPr lang="zh-CN" altLang="en-US" dirty="0"/>
              <a:t>可以快速的创建 </a:t>
            </a:r>
            <a:r>
              <a:rPr lang="en-US" altLang="zh-CN" dirty="0"/>
              <a:t>GUI </a:t>
            </a:r>
            <a:r>
              <a:rPr lang="zh-CN" altLang="en-US" dirty="0"/>
              <a:t>应用程序。</a:t>
            </a:r>
            <a:endParaRPr lang="en-US" altLang="zh-CN" dirty="0"/>
          </a:p>
          <a:p>
            <a:pPr lvl="1"/>
            <a:r>
              <a:rPr lang="zh-CN" altLang="en-US" dirty="0"/>
              <a:t>由于 </a:t>
            </a:r>
            <a:r>
              <a:rPr lang="en-US" altLang="zh-CN" dirty="0" err="1"/>
              <a:t>Tkinter</a:t>
            </a:r>
            <a:r>
              <a:rPr lang="en-US" altLang="zh-CN" dirty="0"/>
              <a:t> </a:t>
            </a:r>
            <a:r>
              <a:rPr lang="zh-CN" altLang="en-US" dirty="0"/>
              <a:t>是内置到 </a:t>
            </a:r>
            <a:r>
              <a:rPr lang="en-US" altLang="zh-CN" dirty="0"/>
              <a:t>Python </a:t>
            </a:r>
            <a:r>
              <a:rPr lang="zh-CN" altLang="en-US" dirty="0"/>
              <a:t>的安装包中，只要安装好 </a:t>
            </a:r>
            <a:r>
              <a:rPr lang="en-US" altLang="zh-CN" dirty="0"/>
              <a:t>Python </a:t>
            </a:r>
            <a:r>
              <a:rPr lang="zh-CN" altLang="en-US" dirty="0"/>
              <a:t>之后就能 </a:t>
            </a:r>
            <a:r>
              <a:rPr lang="en-US" altLang="zh-CN" dirty="0"/>
              <a:t>import </a:t>
            </a:r>
            <a:r>
              <a:rPr lang="en-US" altLang="zh-CN" dirty="0" err="1"/>
              <a:t>Tkinter</a:t>
            </a:r>
            <a:r>
              <a:rPr lang="en-US" altLang="zh-CN" dirty="0"/>
              <a:t> </a:t>
            </a:r>
            <a:r>
              <a:rPr lang="zh-CN" altLang="en-US" dirty="0"/>
              <a:t>库。</a:t>
            </a:r>
            <a:endParaRPr lang="en-US" altLang="zh-CN" dirty="0"/>
          </a:p>
          <a:p>
            <a:pPr lvl="1"/>
            <a:r>
              <a:rPr lang="en-US" altLang="zh-CN" dirty="0"/>
              <a:t>IDLE </a:t>
            </a:r>
            <a:r>
              <a:rPr lang="zh-CN" altLang="en-US" dirty="0"/>
              <a:t>是用 </a:t>
            </a:r>
            <a:r>
              <a:rPr lang="en-US" altLang="zh-CN" dirty="0" err="1"/>
              <a:t>Tkinter</a:t>
            </a:r>
            <a:r>
              <a:rPr lang="en-US" altLang="zh-CN" dirty="0"/>
              <a:t> </a:t>
            </a:r>
            <a:r>
              <a:rPr lang="zh-CN" altLang="en-US" dirty="0"/>
              <a:t>编写而成的。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07952688"/>
      </p:ext>
    </p:extLst>
  </p:cSld>
  <p:clrMapOvr>
    <a:masterClrMapping/>
  </p:clrMapOvr>
  <p:transition spd="slow">
    <p:pull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ED6DD89-3C23-A54F-8ABD-495BB389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 err="1"/>
              <a:t>Tkinter</a:t>
            </a:r>
            <a:r>
              <a:rPr lang="zh-CN" altLang="en-US" dirty="0"/>
              <a:t>与</a:t>
            </a:r>
            <a:r>
              <a:rPr lang="en" altLang="zh-CN" dirty="0"/>
              <a:t>GUI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97B035B-8869-3146-8C75-FB2A32403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351301" cy="615857"/>
          </a:xfrm>
        </p:spPr>
        <p:txBody>
          <a:bodyPr>
            <a:normAutofit/>
          </a:bodyPr>
          <a:lstStyle/>
          <a:p>
            <a:r>
              <a:rPr lang="zh-CN" altLang="en-US" dirty="0"/>
              <a:t>第一个</a:t>
            </a:r>
            <a:r>
              <a:rPr lang="en-US" altLang="zh-CN" dirty="0"/>
              <a:t>GUI</a:t>
            </a:r>
            <a:r>
              <a:rPr lang="zh-CN" altLang="en-US" dirty="0"/>
              <a:t>程序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6177BFF-3CA3-774D-8C4B-CD913663A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14" y="1549307"/>
            <a:ext cx="5182023" cy="30276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CE266C7-FC7F-A342-BEF3-0D4BB5C20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136" y="1910979"/>
            <a:ext cx="330835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100214"/>
      </p:ext>
    </p:extLst>
  </p:cSld>
  <p:clrMapOvr>
    <a:masterClrMapping/>
  </p:clrMapOvr>
  <p:transition spd="slow">
    <p:pull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ED6DD89-3C23-A54F-8ABD-495BB389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 err="1"/>
              <a:t>Tkinter</a:t>
            </a:r>
            <a:r>
              <a:rPr lang="zh-CN" altLang="en-US" dirty="0"/>
              <a:t>与</a:t>
            </a:r>
            <a:r>
              <a:rPr lang="en" altLang="zh-CN" dirty="0"/>
              <a:t>GUI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97B035B-8869-3146-8C75-FB2A32403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351301" cy="615857"/>
          </a:xfrm>
        </p:spPr>
        <p:txBody>
          <a:bodyPr>
            <a:normAutofit/>
          </a:bodyPr>
          <a:lstStyle/>
          <a:p>
            <a:r>
              <a:rPr lang="zh-CN" altLang="en-US" dirty="0"/>
              <a:t>第二个</a:t>
            </a:r>
            <a:r>
              <a:rPr lang="en-US" altLang="zh-CN" dirty="0"/>
              <a:t>GUI</a:t>
            </a:r>
            <a:r>
              <a:rPr lang="zh-CN" altLang="en-US" dirty="0"/>
              <a:t>程序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22D97F3-A43F-5641-85C8-764B1E214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23" y="1288169"/>
            <a:ext cx="4093213" cy="334139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A3DB365-CD03-9840-B44E-440629E9A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542" y="950118"/>
            <a:ext cx="2881140" cy="18816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1AD6BD3-4E1C-F942-A731-F97455C46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542" y="2888270"/>
            <a:ext cx="2897891" cy="188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57934"/>
      </p:ext>
    </p:extLst>
  </p:cSld>
  <p:clrMapOvr>
    <a:masterClrMapping/>
  </p:clrMapOvr>
  <p:transition spd="slow">
    <p:pull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ED6DD89-3C23-A54F-8ABD-495BB389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 err="1"/>
              <a:t>Tkinter</a:t>
            </a:r>
            <a:r>
              <a:rPr lang="zh-CN" altLang="en-US" dirty="0"/>
              <a:t>与</a:t>
            </a:r>
            <a:r>
              <a:rPr lang="en" altLang="zh-CN" dirty="0"/>
              <a:t>GUI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13DB403-E54D-1E42-8D66-C0406119E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18" y="901050"/>
            <a:ext cx="3568078" cy="378191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A0C49C9-2A7F-144C-9831-98892C4C06A8}"/>
              </a:ext>
            </a:extLst>
          </p:cNvPr>
          <p:cNvSpPr/>
          <p:nvPr/>
        </p:nvSpPr>
        <p:spPr>
          <a:xfrm>
            <a:off x="306618" y="1288171"/>
            <a:ext cx="3568078" cy="11613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8C1FB34-CD61-A947-AB6A-3C2D7806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522" y="1904306"/>
            <a:ext cx="4799860" cy="159048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213274" y="404791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https://www.runoob.com/python/python-gui-tkinter.html</a:t>
            </a:r>
          </a:p>
        </p:txBody>
      </p:sp>
    </p:spTree>
    <p:extLst>
      <p:ext uri="{BB962C8B-B14F-4D97-AF65-F5344CB8AC3E}">
        <p14:creationId xmlns:p14="http://schemas.microsoft.com/office/powerpoint/2010/main" val="4172625013"/>
      </p:ext>
    </p:extLst>
  </p:cSld>
  <p:clrMapOvr>
    <a:masterClrMapping/>
  </p:clrMapOvr>
  <p:transition spd="slow">
    <p:pull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Tkinter</a:t>
            </a:r>
            <a:r>
              <a:rPr lang="zh-CN" altLang="en-US" dirty="0"/>
              <a:t>与</a:t>
            </a:r>
            <a:r>
              <a:rPr lang="en" altLang="zh-CN" dirty="0"/>
              <a:t>GUI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感兴趣的同学可以看一下</a:t>
            </a:r>
            <a:r>
              <a:rPr lang="en-US" altLang="zh-CN" dirty="0" smtClean="0"/>
              <a:t>toy_toy_turtle.py</a:t>
            </a:r>
          </a:p>
          <a:p>
            <a:endParaRPr lang="en-US" altLang="zh-CN" dirty="0"/>
          </a:p>
          <a:p>
            <a:r>
              <a:rPr lang="zh-CN" altLang="en-US" dirty="0" smtClean="0"/>
              <a:t>学习一下面向对象思想以及</a:t>
            </a:r>
            <a:r>
              <a:rPr lang="en-US" altLang="zh-CN" dirty="0" smtClean="0"/>
              <a:t>GUI</a:t>
            </a:r>
            <a:r>
              <a:rPr lang="zh-CN" altLang="en-US" dirty="0" smtClean="0"/>
              <a:t>编程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93725"/>
      </p:ext>
    </p:extLst>
  </p:cSld>
  <p:clrMapOvr>
    <a:masterClrMapping/>
  </p:clrMapOvr>
  <p:transition spd="slow">
    <p:pull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ED6DD89-3C23-A54F-8ABD-495BB389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搭建自己的</a:t>
            </a:r>
            <a:r>
              <a:rPr lang="en" altLang="zh-CN" dirty="0"/>
              <a:t>Turtle</a:t>
            </a:r>
            <a:r>
              <a:rPr lang="zh-CN" altLang="en-US" dirty="0"/>
              <a:t>库</a:t>
            </a:r>
            <a:endParaRPr lang="en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909CE1-3077-8644-9BCE-C963012C8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801" y="998191"/>
            <a:ext cx="4993720" cy="286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832984"/>
      </p:ext>
    </p:extLst>
  </p:cSld>
  <p:clrMapOvr>
    <a:masterClrMapping/>
  </p:clrMapOvr>
  <p:transition spd="slow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439C2-5ACF-374E-A586-7C56E84AE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获取对象信息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8549E24-73A9-0F44-B587-17A73563A75B}"/>
              </a:ext>
            </a:extLst>
          </p:cNvPr>
          <p:cNvSpPr txBox="1">
            <a:spLocks/>
          </p:cNvSpPr>
          <p:nvPr/>
        </p:nvSpPr>
        <p:spPr>
          <a:xfrm>
            <a:off x="457200" y="819149"/>
            <a:ext cx="8229600" cy="2105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获取对象类型与方法</a:t>
            </a:r>
            <a:endParaRPr lang="en-US" altLang="zh-CN" dirty="0"/>
          </a:p>
          <a:p>
            <a:pPr lvl="1"/>
            <a:r>
              <a:rPr lang="zh-CN" altLang="en-US" dirty="0"/>
              <a:t>判断对象类型，使用</a:t>
            </a:r>
            <a:r>
              <a:rPr lang="en" altLang="zh-CN" dirty="0"/>
              <a:t>type()</a:t>
            </a:r>
            <a:r>
              <a:rPr lang="zh-CN" altLang="en-US" dirty="0"/>
              <a:t>函数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22DEE02-C4B9-3946-8DA6-2E1D495106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668"/>
          <a:stretch/>
        </p:blipFill>
        <p:spPr>
          <a:xfrm>
            <a:off x="871267" y="2004831"/>
            <a:ext cx="2984740" cy="206764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E39BDF8-9565-3F4E-A92A-8B450E775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792" y="1991827"/>
            <a:ext cx="3281752" cy="208065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28D23A9-2F5D-124F-BA1C-5065241FDEEF}"/>
              </a:ext>
            </a:extLst>
          </p:cNvPr>
          <p:cNvSpPr/>
          <p:nvPr/>
        </p:nvSpPr>
        <p:spPr>
          <a:xfrm>
            <a:off x="2872178" y="4300989"/>
            <a:ext cx="27478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父类与子类的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class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差异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0518189"/>
      </p:ext>
    </p:extLst>
  </p:cSld>
  <p:clrMapOvr>
    <a:masterClrMapping/>
  </p:clrMapOvr>
  <p:transition spd="slow">
    <p:pull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ED6DD89-3C23-A54F-8ABD-495BB389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搭建自己的</a:t>
            </a:r>
            <a:r>
              <a:rPr lang="en" altLang="zh-CN" dirty="0"/>
              <a:t>Turtle</a:t>
            </a:r>
            <a:r>
              <a:rPr lang="zh-CN" altLang="en-US" dirty="0"/>
              <a:t>库</a:t>
            </a:r>
            <a:endParaRPr lang="en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78CBFAC-526A-544C-8105-439005D23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801" y="998191"/>
            <a:ext cx="4993720" cy="286887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08C774B-18AE-B74F-8523-B1134173030F}"/>
              </a:ext>
            </a:extLst>
          </p:cNvPr>
          <p:cNvSpPr/>
          <p:nvPr/>
        </p:nvSpPr>
        <p:spPr>
          <a:xfrm>
            <a:off x="1776214" y="4025005"/>
            <a:ext cx="1123121" cy="407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World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5A49010-F20A-3A45-A424-06BAD67190AF}"/>
              </a:ext>
            </a:extLst>
          </p:cNvPr>
          <p:cNvSpPr/>
          <p:nvPr/>
        </p:nvSpPr>
        <p:spPr>
          <a:xfrm>
            <a:off x="3749101" y="4025005"/>
            <a:ext cx="1123121" cy="407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Turtle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ADD19B1-E404-614C-AFF7-B9CC5A8E72A2}"/>
              </a:ext>
            </a:extLst>
          </p:cNvPr>
          <p:cNvSpPr/>
          <p:nvPr/>
        </p:nvSpPr>
        <p:spPr>
          <a:xfrm>
            <a:off x="5721988" y="4028586"/>
            <a:ext cx="1123121" cy="407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2304790710"/>
      </p:ext>
    </p:extLst>
  </p:cSld>
  <p:clrMapOvr>
    <a:masterClrMapping/>
  </p:clrMapOvr>
  <p:transition spd="slow">
    <p:pull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ED6DD89-3C23-A54F-8ABD-495BB389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搭建自己的</a:t>
            </a:r>
            <a:r>
              <a:rPr lang="en" altLang="zh-CN" dirty="0"/>
              <a:t>Turtle</a:t>
            </a:r>
            <a:r>
              <a:rPr lang="zh-CN" altLang="en-US" dirty="0"/>
              <a:t>库</a:t>
            </a:r>
            <a:endParaRPr lang="en" altLang="zh-CN" dirty="0"/>
          </a:p>
        </p:txBody>
      </p:sp>
      <p:sp>
        <p:nvSpPr>
          <p:cNvPr id="32" name="内容占位符 2">
            <a:extLst>
              <a:ext uri="{FF2B5EF4-FFF2-40B4-BE49-F238E27FC236}">
                <a16:creationId xmlns:a16="http://schemas.microsoft.com/office/drawing/2014/main" id="{AB4967A2-4F76-254F-A948-92FE5B9DB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81832"/>
            <a:ext cx="8351301" cy="2942468"/>
          </a:xfrm>
        </p:spPr>
        <p:txBody>
          <a:bodyPr>
            <a:normAutofit/>
          </a:bodyPr>
          <a:lstStyle/>
          <a:p>
            <a:r>
              <a:rPr lang="en-US" altLang="zh-CN" dirty="0"/>
              <a:t>World</a:t>
            </a:r>
            <a:r>
              <a:rPr lang="zh-CN" altLang="en-US" dirty="0"/>
              <a:t>类</a:t>
            </a:r>
            <a:endParaRPr lang="en-US" altLang="zh-CN" dirty="0"/>
          </a:p>
          <a:p>
            <a:pPr lvl="1"/>
            <a:r>
              <a:rPr lang="zh-CN" altLang="en-US" dirty="0"/>
              <a:t>目的：创建</a:t>
            </a:r>
            <a:r>
              <a:rPr lang="en-US" altLang="zh-CN" dirty="0"/>
              <a:t>turtle</a:t>
            </a:r>
            <a:r>
              <a:rPr lang="zh-CN" altLang="en-US" dirty="0"/>
              <a:t>活动的环境，及提供相关初始控件</a:t>
            </a:r>
            <a:endParaRPr lang="en-US" altLang="zh-CN" dirty="0"/>
          </a:p>
          <a:p>
            <a:pPr lvl="1"/>
            <a:r>
              <a:rPr lang="zh-CN" altLang="en-US" dirty="0"/>
              <a:t>继承父类：外部第三方模块（如</a:t>
            </a:r>
            <a:r>
              <a:rPr lang="en-US" altLang="zh-CN" dirty="0" err="1"/>
              <a:t>Tkinter</a:t>
            </a:r>
            <a:r>
              <a:rPr lang="zh-CN" altLang="en-US" dirty="0"/>
              <a:t>等）已封装部分</a:t>
            </a:r>
            <a:r>
              <a:rPr lang="en-US" altLang="zh-CN" dirty="0"/>
              <a:t>GUI</a:t>
            </a:r>
            <a:r>
              <a:rPr lang="zh-CN" altLang="en-US" dirty="0"/>
              <a:t>相关模块</a:t>
            </a:r>
            <a:endParaRPr lang="en-US" altLang="zh-CN" dirty="0"/>
          </a:p>
          <a:p>
            <a:pPr lvl="2"/>
            <a:r>
              <a:rPr lang="zh-CN" altLang="en-US" dirty="0"/>
              <a:t>如画布的创建，控件的创建等</a:t>
            </a:r>
            <a:endParaRPr lang="en-US" altLang="zh-CN" dirty="0"/>
          </a:p>
          <a:p>
            <a:pPr lvl="1"/>
            <a:r>
              <a:rPr lang="zh-CN" altLang="en-US" dirty="0"/>
              <a:t>实现</a:t>
            </a:r>
            <a:r>
              <a:rPr lang="en-US" altLang="zh-CN" dirty="0"/>
              <a:t>World</a:t>
            </a:r>
            <a:r>
              <a:rPr lang="zh-CN" altLang="en-US" dirty="0"/>
              <a:t>类方法：围绕</a:t>
            </a:r>
            <a:r>
              <a:rPr lang="en-US" altLang="zh-CN" dirty="0"/>
              <a:t>turtle</a:t>
            </a:r>
            <a:r>
              <a:rPr lang="zh-CN" altLang="en-US" dirty="0"/>
              <a:t>活动相关的函数</a:t>
            </a:r>
            <a:endParaRPr lang="en-US" altLang="zh-CN" dirty="0"/>
          </a:p>
          <a:p>
            <a:pPr lvl="2"/>
            <a:r>
              <a:rPr lang="zh-CN" altLang="en-US" dirty="0"/>
              <a:t>环境运行相关操作，如创建环境，关闭环境等</a:t>
            </a:r>
            <a:endParaRPr lang="en-US" altLang="zh-CN" dirty="0"/>
          </a:p>
          <a:p>
            <a:pPr lvl="2"/>
            <a:r>
              <a:rPr lang="en-US" altLang="zh-CN" dirty="0"/>
              <a:t>turtle</a:t>
            </a:r>
            <a:r>
              <a:rPr lang="zh-CN" altLang="en-US" dirty="0"/>
              <a:t>注册相关操作：如添加</a:t>
            </a:r>
            <a:r>
              <a:rPr lang="en-US" altLang="zh-CN" dirty="0"/>
              <a:t>turtle</a:t>
            </a:r>
            <a:r>
              <a:rPr lang="zh-CN" altLang="en-US" dirty="0"/>
              <a:t>，删除</a:t>
            </a:r>
            <a:r>
              <a:rPr lang="en-US" altLang="zh-CN" dirty="0"/>
              <a:t>turtle</a:t>
            </a:r>
          </a:p>
          <a:p>
            <a:pPr lvl="2"/>
            <a:r>
              <a:rPr lang="zh-CN" altLang="en-US" dirty="0"/>
              <a:t>简要界面操作按钮：如“</a:t>
            </a:r>
            <a:r>
              <a:rPr lang="en" altLang="zh-CN" dirty="0"/>
              <a:t>Print canvas</a:t>
            </a:r>
            <a:r>
              <a:rPr lang="zh-CN" altLang="en-US" dirty="0"/>
              <a:t>”，“</a:t>
            </a:r>
            <a:r>
              <a:rPr lang="en" altLang="zh-CN" dirty="0"/>
              <a:t>Quit</a:t>
            </a:r>
            <a:r>
              <a:rPr lang="zh-CN" altLang="en-US" dirty="0"/>
              <a:t>”，“</a:t>
            </a:r>
            <a:r>
              <a:rPr lang="en" altLang="zh-CN" dirty="0"/>
              <a:t>Make Turtle</a:t>
            </a:r>
            <a:r>
              <a:rPr lang="zh-CN" altLang="en-US" dirty="0"/>
              <a:t>”等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52514963"/>
      </p:ext>
    </p:extLst>
  </p:cSld>
  <p:clrMapOvr>
    <a:masterClrMapping/>
  </p:clrMapOvr>
  <p:transition spd="slow">
    <p:pull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ED6DD89-3C23-A54F-8ABD-495BB389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搭建自己的</a:t>
            </a:r>
            <a:r>
              <a:rPr lang="en" altLang="zh-CN" dirty="0"/>
              <a:t>Turtle</a:t>
            </a:r>
            <a:r>
              <a:rPr lang="zh-CN" altLang="en-US" dirty="0"/>
              <a:t>库</a:t>
            </a:r>
            <a:endParaRPr lang="en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6F7E0E-6D38-9946-8130-D35128EF7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287" y="1057668"/>
            <a:ext cx="4447426" cy="3718568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A993CCE7-C9AA-2E42-9AAF-C8F87CD51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81832"/>
            <a:ext cx="8351301" cy="688218"/>
          </a:xfrm>
        </p:spPr>
        <p:txBody>
          <a:bodyPr>
            <a:normAutofit/>
          </a:bodyPr>
          <a:lstStyle/>
          <a:p>
            <a:r>
              <a:rPr lang="en-US" altLang="zh-CN" dirty="0"/>
              <a:t>World</a:t>
            </a:r>
            <a:r>
              <a:rPr lang="zh-CN" altLang="en-US" dirty="0"/>
              <a:t>类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58438616"/>
      </p:ext>
    </p:extLst>
  </p:cSld>
  <p:clrMapOvr>
    <a:masterClrMapping/>
  </p:clrMapOvr>
  <p:transition spd="slow">
    <p:pull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ED6DD89-3C23-A54F-8ABD-495BB389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搭建自己的</a:t>
            </a:r>
            <a:r>
              <a:rPr lang="en" altLang="zh-CN" dirty="0"/>
              <a:t>Turtle</a:t>
            </a:r>
            <a:r>
              <a:rPr lang="zh-CN" altLang="en-US" dirty="0"/>
              <a:t>库</a:t>
            </a:r>
            <a:endParaRPr lang="en" altLang="zh-CN" dirty="0"/>
          </a:p>
        </p:txBody>
      </p:sp>
      <p:sp>
        <p:nvSpPr>
          <p:cNvPr id="32" name="内容占位符 2">
            <a:extLst>
              <a:ext uri="{FF2B5EF4-FFF2-40B4-BE49-F238E27FC236}">
                <a16:creationId xmlns:a16="http://schemas.microsoft.com/office/drawing/2014/main" id="{AB4967A2-4F76-254F-A948-92FE5B9DB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81832"/>
            <a:ext cx="8351301" cy="3304418"/>
          </a:xfrm>
        </p:spPr>
        <p:txBody>
          <a:bodyPr>
            <a:normAutofit/>
          </a:bodyPr>
          <a:lstStyle/>
          <a:p>
            <a:r>
              <a:rPr lang="en-US" altLang="zh-CN" dirty="0"/>
              <a:t>Turtle</a:t>
            </a:r>
            <a:r>
              <a:rPr lang="zh-CN" altLang="en-US" dirty="0"/>
              <a:t>类</a:t>
            </a:r>
            <a:endParaRPr lang="en-US" altLang="zh-CN" dirty="0"/>
          </a:p>
          <a:p>
            <a:pPr lvl="1"/>
            <a:r>
              <a:rPr lang="zh-CN" altLang="en-US" dirty="0"/>
              <a:t>目的：在</a:t>
            </a:r>
            <a:r>
              <a:rPr lang="en-US" altLang="zh-CN" dirty="0"/>
              <a:t>Turtle</a:t>
            </a:r>
            <a:r>
              <a:rPr lang="zh-CN" altLang="en-US" dirty="0"/>
              <a:t> </a:t>
            </a:r>
            <a:r>
              <a:rPr lang="en-US" altLang="zh-CN" dirty="0"/>
              <a:t>World</a:t>
            </a:r>
            <a:r>
              <a:rPr lang="zh-CN" altLang="en-US" dirty="0"/>
              <a:t>中创建</a:t>
            </a:r>
            <a:r>
              <a:rPr lang="en-US" altLang="zh-CN" dirty="0"/>
              <a:t>turtle</a:t>
            </a:r>
          </a:p>
          <a:p>
            <a:pPr lvl="1"/>
            <a:r>
              <a:rPr lang="zh-CN" altLang="en-US" dirty="0"/>
              <a:t>继承父类：继承</a:t>
            </a:r>
            <a:r>
              <a:rPr lang="en-US" altLang="zh-CN" dirty="0"/>
              <a:t>Animal</a:t>
            </a:r>
            <a:r>
              <a:rPr lang="zh-CN" altLang="en-US" dirty="0"/>
              <a:t>抽象类中已封装的通用模块</a:t>
            </a:r>
            <a:endParaRPr lang="en-US" altLang="zh-CN" dirty="0"/>
          </a:p>
          <a:p>
            <a:pPr lvl="2"/>
            <a:r>
              <a:rPr lang="zh-CN" altLang="en-US" dirty="0"/>
              <a:t>如创建、删除</a:t>
            </a:r>
            <a:r>
              <a:rPr lang="en-US" altLang="zh-CN" dirty="0"/>
              <a:t>Animal</a:t>
            </a:r>
            <a:r>
              <a:rPr lang="zh-CN" altLang="en-US" dirty="0"/>
              <a:t>操作等</a:t>
            </a:r>
            <a:endParaRPr lang="en-US" altLang="zh-CN" dirty="0"/>
          </a:p>
          <a:p>
            <a:pPr lvl="2"/>
            <a:r>
              <a:rPr lang="zh-CN" altLang="en-US" dirty="0"/>
              <a:t>如运动操作前进，后退，左转，右转等</a:t>
            </a:r>
            <a:endParaRPr lang="en-US" altLang="zh-CN" dirty="0"/>
          </a:p>
          <a:p>
            <a:pPr lvl="2"/>
            <a:r>
              <a:rPr lang="zh-CN" altLang="en-US" dirty="0"/>
              <a:t>如获取</a:t>
            </a:r>
            <a:r>
              <a:rPr lang="en-US" altLang="zh-CN" dirty="0"/>
              <a:t>Animal</a:t>
            </a:r>
            <a:r>
              <a:rPr lang="zh-CN" altLang="en-US" dirty="0"/>
              <a:t>当前位置操作</a:t>
            </a:r>
            <a:endParaRPr lang="en-US" altLang="zh-CN" dirty="0"/>
          </a:p>
          <a:p>
            <a:pPr lvl="1"/>
            <a:r>
              <a:rPr lang="zh-CN" altLang="en-US" dirty="0"/>
              <a:t>实现</a:t>
            </a:r>
            <a:r>
              <a:rPr lang="en-US" altLang="zh-CN" dirty="0"/>
              <a:t>Turtle</a:t>
            </a:r>
            <a:r>
              <a:rPr lang="zh-CN" altLang="en-US" dirty="0"/>
              <a:t>类的方法：</a:t>
            </a:r>
            <a:endParaRPr lang="en-US" altLang="zh-CN" dirty="0"/>
          </a:p>
          <a:p>
            <a:pPr lvl="2"/>
            <a:r>
              <a:rPr lang="zh-CN" altLang="en-US" dirty="0"/>
              <a:t>在画布上画出</a:t>
            </a:r>
            <a:r>
              <a:rPr lang="en-US" altLang="zh-CN" dirty="0"/>
              <a:t>Turtle</a:t>
            </a:r>
            <a:r>
              <a:rPr lang="zh-CN" altLang="en-US" dirty="0"/>
              <a:t>的形状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marL="914400" lvl="2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13730972"/>
      </p:ext>
    </p:extLst>
  </p:cSld>
  <p:clrMapOvr>
    <a:masterClrMapping/>
  </p:clrMapOvr>
  <p:transition spd="slow">
    <p:pull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ED6DD89-3C23-A54F-8ABD-495BB389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搭建自己的</a:t>
            </a:r>
            <a:r>
              <a:rPr lang="en" altLang="zh-CN" dirty="0"/>
              <a:t>Turtle</a:t>
            </a:r>
            <a:r>
              <a:rPr lang="zh-CN" altLang="en-US" dirty="0"/>
              <a:t>库</a:t>
            </a:r>
            <a:endParaRPr lang="en" altLang="zh-CN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A4902FA5-9C31-9349-90AA-CC2052CC5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81832"/>
            <a:ext cx="8351301" cy="3304418"/>
          </a:xfrm>
        </p:spPr>
        <p:txBody>
          <a:bodyPr>
            <a:normAutofit/>
          </a:bodyPr>
          <a:lstStyle/>
          <a:p>
            <a:r>
              <a:rPr lang="en-US" altLang="zh-CN" dirty="0"/>
              <a:t>Animal</a:t>
            </a:r>
            <a:r>
              <a:rPr lang="zh-CN" altLang="en-US" dirty="0"/>
              <a:t>类</a:t>
            </a:r>
            <a:endParaRPr lang="en-US" altLang="zh-CN" dirty="0"/>
          </a:p>
          <a:p>
            <a:pPr marL="914400" lvl="2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7B48F2-21E5-3D4C-B1DD-A79EB88E8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833" y="1237940"/>
            <a:ext cx="4055817" cy="354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737179"/>
      </p:ext>
    </p:extLst>
  </p:cSld>
  <p:clrMapOvr>
    <a:masterClrMapping/>
  </p:clrMapOvr>
  <p:transition spd="slow">
    <p:pull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ED6DD89-3C23-A54F-8ABD-495BB389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搭建自己的</a:t>
            </a:r>
            <a:r>
              <a:rPr lang="en" altLang="zh-CN" dirty="0"/>
              <a:t>Turtle</a:t>
            </a:r>
            <a:r>
              <a:rPr lang="zh-CN" altLang="en-US" dirty="0"/>
              <a:t>库</a:t>
            </a:r>
            <a:endParaRPr lang="en" altLang="zh-CN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A4902FA5-9C31-9349-90AA-CC2052CC5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81832"/>
            <a:ext cx="8351301" cy="498872"/>
          </a:xfrm>
        </p:spPr>
        <p:txBody>
          <a:bodyPr>
            <a:normAutofit/>
          </a:bodyPr>
          <a:lstStyle/>
          <a:p>
            <a:r>
              <a:rPr lang="en-US" altLang="zh-CN" dirty="0"/>
              <a:t>Turtle</a:t>
            </a:r>
            <a:r>
              <a:rPr lang="zh-CN" altLang="en-US" dirty="0"/>
              <a:t>类</a:t>
            </a:r>
            <a:endParaRPr lang="en-US" altLang="zh-CN" dirty="0"/>
          </a:p>
          <a:p>
            <a:pPr marL="914400" lvl="2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CD65D9A-F200-5F45-A327-6A05A3166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900" y="1699866"/>
            <a:ext cx="5334000" cy="247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62563"/>
      </p:ext>
    </p:extLst>
  </p:cSld>
  <p:clrMapOvr>
    <a:masterClrMapping/>
  </p:clrMapOvr>
  <p:transition spd="slow">
    <p:pull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ED6DD89-3C23-A54F-8ABD-495BB389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搭建自己的</a:t>
            </a:r>
            <a:r>
              <a:rPr lang="en" altLang="zh-CN" dirty="0"/>
              <a:t>Turtle</a:t>
            </a:r>
            <a:r>
              <a:rPr lang="zh-CN" altLang="en-US" dirty="0"/>
              <a:t>库</a:t>
            </a:r>
            <a:endParaRPr lang="en" altLang="zh-CN" dirty="0"/>
          </a:p>
        </p:txBody>
      </p:sp>
      <p:sp>
        <p:nvSpPr>
          <p:cNvPr id="32" name="内容占位符 2">
            <a:extLst>
              <a:ext uri="{FF2B5EF4-FFF2-40B4-BE49-F238E27FC236}">
                <a16:creationId xmlns:a16="http://schemas.microsoft.com/office/drawing/2014/main" id="{AB4967A2-4F76-254F-A948-92FE5B9DB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81832"/>
            <a:ext cx="8351301" cy="3304418"/>
          </a:xfrm>
        </p:spPr>
        <p:txBody>
          <a:bodyPr>
            <a:normAutofit/>
          </a:bodyPr>
          <a:lstStyle/>
          <a:p>
            <a:r>
              <a:rPr lang="en-US" altLang="zh-CN" dirty="0"/>
              <a:t>Control</a:t>
            </a:r>
            <a:r>
              <a:rPr lang="zh-CN" altLang="en-US" dirty="0"/>
              <a:t>类</a:t>
            </a:r>
            <a:endParaRPr lang="en-US" altLang="zh-CN" dirty="0"/>
          </a:p>
          <a:p>
            <a:pPr lvl="1"/>
            <a:r>
              <a:rPr lang="zh-CN" altLang="en-US" dirty="0"/>
              <a:t>目的：实现在</a:t>
            </a:r>
            <a:r>
              <a:rPr lang="en-US" altLang="zh-CN" dirty="0" err="1"/>
              <a:t>TurtleWorld</a:t>
            </a:r>
            <a:r>
              <a:rPr lang="zh-CN" altLang="en-US" dirty="0"/>
              <a:t>中对</a:t>
            </a:r>
            <a:r>
              <a:rPr lang="en-US" altLang="zh-CN" dirty="0"/>
              <a:t>turtle</a:t>
            </a:r>
            <a:r>
              <a:rPr lang="zh-CN" altLang="en-US" dirty="0"/>
              <a:t>的控制</a:t>
            </a:r>
            <a:endParaRPr lang="en-US" altLang="zh-CN" dirty="0"/>
          </a:p>
          <a:p>
            <a:pPr lvl="1"/>
            <a:r>
              <a:rPr lang="zh-CN" altLang="en-US" dirty="0"/>
              <a:t>实现</a:t>
            </a:r>
            <a:r>
              <a:rPr lang="en-US" altLang="zh-CN" dirty="0"/>
              <a:t>Control</a:t>
            </a:r>
            <a:r>
              <a:rPr lang="zh-CN" altLang="en-US" dirty="0"/>
              <a:t>类的方法</a:t>
            </a:r>
            <a:endParaRPr lang="en-US" altLang="zh-CN" dirty="0"/>
          </a:p>
          <a:p>
            <a:pPr lvl="2"/>
            <a:r>
              <a:rPr lang="zh-CN" altLang="en-US" dirty="0"/>
              <a:t>如创建</a:t>
            </a:r>
            <a:r>
              <a:rPr lang="en-US" altLang="zh-CN" dirty="0"/>
              <a:t>turtle</a:t>
            </a:r>
            <a:r>
              <a:rPr lang="zh-CN" altLang="en-US" dirty="0"/>
              <a:t>运动操作相关控件</a:t>
            </a:r>
            <a:endParaRPr lang="en-US" altLang="zh-CN" dirty="0"/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marL="914400" lvl="2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F2FC9C-A1F7-B343-9C2B-BD9D6CB1C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2571750"/>
            <a:ext cx="4711700" cy="189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22934"/>
      </p:ext>
    </p:extLst>
  </p:cSld>
  <p:clrMapOvr>
    <a:masterClrMapping/>
  </p:clrMapOvr>
  <p:transition spd="slow">
    <p:pull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ED6DD89-3C23-A54F-8ABD-495BB389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搭建自己的</a:t>
            </a:r>
            <a:r>
              <a:rPr lang="en" altLang="zh-CN" dirty="0"/>
              <a:t>Turtle</a:t>
            </a:r>
            <a:r>
              <a:rPr lang="zh-CN" altLang="en-US" dirty="0"/>
              <a:t>库</a:t>
            </a:r>
            <a:endParaRPr lang="en" altLang="zh-CN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CA22CC8-84FF-9742-A9F1-87DA32686002}"/>
              </a:ext>
            </a:extLst>
          </p:cNvPr>
          <p:cNvSpPr/>
          <p:nvPr/>
        </p:nvSpPr>
        <p:spPr>
          <a:xfrm>
            <a:off x="5340763" y="1233427"/>
            <a:ext cx="1123121" cy="407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object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CF9906C-8FDE-B448-A393-3034BF0368C5}"/>
              </a:ext>
            </a:extLst>
          </p:cNvPr>
          <p:cNvSpPr/>
          <p:nvPr/>
        </p:nvSpPr>
        <p:spPr>
          <a:xfrm>
            <a:off x="4292600" y="2338882"/>
            <a:ext cx="1428749" cy="407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dirty="0" err="1"/>
              <a:t>TurtleControl</a:t>
            </a:r>
            <a:endParaRPr kumimoji="1" lang="en-US" altLang="zh-CN" dirty="0"/>
          </a:p>
        </p:txBody>
      </p:sp>
      <p:cxnSp>
        <p:nvCxnSpPr>
          <p:cNvPr id="29" name="肘形连接符 28">
            <a:extLst>
              <a:ext uri="{FF2B5EF4-FFF2-40B4-BE49-F238E27FC236}">
                <a16:creationId xmlns:a16="http://schemas.microsoft.com/office/drawing/2014/main" id="{ACD160D5-F5D4-1745-A9FE-D537570C4B8C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 rot="5400000">
            <a:off x="5105675" y="1542232"/>
            <a:ext cx="697951" cy="8953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43E5EE84-E58E-C746-A022-9B9D832A3F11}"/>
              </a:ext>
            </a:extLst>
          </p:cNvPr>
          <p:cNvSpPr/>
          <p:nvPr/>
        </p:nvSpPr>
        <p:spPr>
          <a:xfrm>
            <a:off x="5958565" y="2338881"/>
            <a:ext cx="1428749" cy="407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dirty="0"/>
              <a:t>Animal</a:t>
            </a:r>
            <a:endParaRPr kumimoji="1" lang="en-US" altLang="zh-CN" dirty="0"/>
          </a:p>
        </p:txBody>
      </p:sp>
      <p:cxnSp>
        <p:nvCxnSpPr>
          <p:cNvPr id="17" name="肘形连接符 16">
            <a:extLst>
              <a:ext uri="{FF2B5EF4-FFF2-40B4-BE49-F238E27FC236}">
                <a16:creationId xmlns:a16="http://schemas.microsoft.com/office/drawing/2014/main" id="{BEF30B85-A0C1-0D47-9690-E8D86D64ADC4}"/>
              </a:ext>
            </a:extLst>
          </p:cNvPr>
          <p:cNvCxnSpPr>
            <a:cxnSpLocks/>
            <a:stCxn id="21" idx="2"/>
            <a:endCxn id="16" idx="0"/>
          </p:cNvCxnSpPr>
          <p:nvPr/>
        </p:nvCxnSpPr>
        <p:spPr>
          <a:xfrm rot="16200000" flipH="1">
            <a:off x="5938657" y="1604598"/>
            <a:ext cx="697950" cy="7706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8A844B81-4ECB-274E-81B7-3A15A4047D7C}"/>
              </a:ext>
            </a:extLst>
          </p:cNvPr>
          <p:cNvSpPr/>
          <p:nvPr/>
        </p:nvSpPr>
        <p:spPr>
          <a:xfrm>
            <a:off x="5958564" y="3444335"/>
            <a:ext cx="1428749" cy="407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Turtle</a:t>
            </a:r>
            <a:endParaRPr kumimoji="1" lang="en-US" altLang="zh-CN" dirty="0"/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ED56E0FD-F537-7D47-AA7C-7060E0988F54}"/>
              </a:ext>
            </a:extLst>
          </p:cNvPr>
          <p:cNvCxnSpPr>
            <a:stCxn id="16" idx="2"/>
            <a:endCxn id="31" idx="0"/>
          </p:cNvCxnSpPr>
          <p:nvPr/>
        </p:nvCxnSpPr>
        <p:spPr>
          <a:xfrm flipH="1">
            <a:off x="6672939" y="2746385"/>
            <a:ext cx="1" cy="697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6AEF5464-835F-9340-A722-E4F3E8A0DA62}"/>
              </a:ext>
            </a:extLst>
          </p:cNvPr>
          <p:cNvSpPr/>
          <p:nvPr/>
        </p:nvSpPr>
        <p:spPr>
          <a:xfrm>
            <a:off x="2191660" y="1233427"/>
            <a:ext cx="1123121" cy="407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dirty="0" err="1"/>
              <a:t>tkinter</a:t>
            </a:r>
            <a:endParaRPr kumimoji="1" lang="en-US" altLang="zh-CN" dirty="0"/>
          </a:p>
        </p:txBody>
      </p: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921DA91D-23AD-6240-97EC-7118B152B08E}"/>
              </a:ext>
            </a:extLst>
          </p:cNvPr>
          <p:cNvCxnSpPr/>
          <p:nvPr/>
        </p:nvCxnSpPr>
        <p:spPr>
          <a:xfrm flipH="1">
            <a:off x="2753220" y="1640931"/>
            <a:ext cx="1" cy="697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8AA463E5-B26F-434F-9FF9-21D19BDB0ED1}"/>
              </a:ext>
            </a:extLst>
          </p:cNvPr>
          <p:cNvSpPr/>
          <p:nvPr/>
        </p:nvSpPr>
        <p:spPr>
          <a:xfrm>
            <a:off x="2191659" y="2338881"/>
            <a:ext cx="1123121" cy="407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dirty="0"/>
              <a:t>GUI</a:t>
            </a:r>
            <a:endParaRPr kumimoji="1" lang="en-US" altLang="zh-CN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159B0C8-A980-0C41-9F46-B5C6E7995F97}"/>
              </a:ext>
            </a:extLst>
          </p:cNvPr>
          <p:cNvSpPr/>
          <p:nvPr/>
        </p:nvSpPr>
        <p:spPr>
          <a:xfrm>
            <a:off x="2185833" y="3444335"/>
            <a:ext cx="1123121" cy="407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World</a:t>
            </a:r>
            <a:endParaRPr kumimoji="1" lang="en-US" altLang="zh-CN" dirty="0"/>
          </a:p>
        </p:txBody>
      </p: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0C30EE22-4193-F248-98AE-7AAE1E42D5FD}"/>
              </a:ext>
            </a:extLst>
          </p:cNvPr>
          <p:cNvCxnSpPr/>
          <p:nvPr/>
        </p:nvCxnSpPr>
        <p:spPr>
          <a:xfrm flipH="1">
            <a:off x="2747392" y="2746385"/>
            <a:ext cx="1" cy="697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822836"/>
      </p:ext>
    </p:extLst>
  </p:cSld>
  <p:clrMapOvr>
    <a:masterClrMapping/>
  </p:clrMapOvr>
  <p:transition spd="slow">
    <p:pull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ED6DD89-3C23-A54F-8ABD-495BB389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搭建自己的</a:t>
            </a:r>
            <a:r>
              <a:rPr lang="en" altLang="zh-CN" dirty="0"/>
              <a:t>Turtle</a:t>
            </a:r>
            <a:r>
              <a:rPr lang="zh-CN" altLang="en-US" dirty="0"/>
              <a:t>库</a:t>
            </a:r>
            <a:endParaRPr lang="e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2F870A-48BE-C641-BADC-9796659C5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44" y="975963"/>
            <a:ext cx="3961669" cy="363358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5F3192E-DC3A-0A48-923C-01FBD10246AA}"/>
              </a:ext>
            </a:extLst>
          </p:cNvPr>
          <p:cNvSpPr/>
          <p:nvPr/>
        </p:nvSpPr>
        <p:spPr>
          <a:xfrm>
            <a:off x="1094610" y="1067913"/>
            <a:ext cx="1948941" cy="2736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0C5482B-DC06-9C46-AF9E-FBA7867E7C76}"/>
              </a:ext>
            </a:extLst>
          </p:cNvPr>
          <p:cNvSpPr/>
          <p:nvPr/>
        </p:nvSpPr>
        <p:spPr>
          <a:xfrm>
            <a:off x="1101284" y="1423502"/>
            <a:ext cx="1948941" cy="61220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89AC309-66FD-2F42-B468-058B523B1C1A}"/>
              </a:ext>
            </a:extLst>
          </p:cNvPr>
          <p:cNvSpPr/>
          <p:nvPr/>
        </p:nvSpPr>
        <p:spPr>
          <a:xfrm>
            <a:off x="1101284" y="2117646"/>
            <a:ext cx="2302687" cy="292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0DD6F2F5-9F91-0641-80B6-261CD00847CA}"/>
              </a:ext>
            </a:extLst>
          </p:cNvPr>
          <p:cNvCxnSpPr/>
          <p:nvPr/>
        </p:nvCxnSpPr>
        <p:spPr>
          <a:xfrm>
            <a:off x="3050225" y="1181378"/>
            <a:ext cx="27765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632947C8-F100-814B-9C78-DBFF2E3B0B19}"/>
              </a:ext>
            </a:extLst>
          </p:cNvPr>
          <p:cNvCxnSpPr>
            <a:cxnSpLocks/>
          </p:cNvCxnSpPr>
          <p:nvPr/>
        </p:nvCxnSpPr>
        <p:spPr>
          <a:xfrm>
            <a:off x="3050225" y="1754268"/>
            <a:ext cx="2776572" cy="421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774E0B14-1CF6-5E42-8416-F7B68F9ABB9B}"/>
              </a:ext>
            </a:extLst>
          </p:cNvPr>
          <p:cNvCxnSpPr>
            <a:cxnSpLocks/>
          </p:cNvCxnSpPr>
          <p:nvPr/>
        </p:nvCxnSpPr>
        <p:spPr>
          <a:xfrm>
            <a:off x="3403971" y="2281345"/>
            <a:ext cx="2336060" cy="1017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916A9B63-FDDD-7145-A96E-DFC88004C3B9}"/>
              </a:ext>
            </a:extLst>
          </p:cNvPr>
          <p:cNvSpPr txBox="1"/>
          <p:nvPr/>
        </p:nvSpPr>
        <p:spPr>
          <a:xfrm>
            <a:off x="5923484" y="996712"/>
            <a:ext cx="2803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绘图</a:t>
            </a:r>
            <a:r>
              <a:rPr kumimoji="1" lang="en-US" altLang="zh-CN" dirty="0"/>
              <a:t>env</a:t>
            </a:r>
            <a:r>
              <a:rPr kumimoji="1" lang="zh-CN" altLang="en-US" dirty="0"/>
              <a:t>与相关</a:t>
            </a:r>
            <a:r>
              <a:rPr kumimoji="1" lang="en-US" altLang="zh-CN" dirty="0"/>
              <a:t>control</a:t>
            </a:r>
            <a:r>
              <a:rPr kumimoji="1" lang="zh-CN" altLang="en-US" dirty="0"/>
              <a:t>类，</a:t>
            </a:r>
            <a:endParaRPr kumimoji="1" lang="en-US" altLang="zh-CN" dirty="0"/>
          </a:p>
          <a:p>
            <a:r>
              <a:rPr kumimoji="1" lang="zh-CN" altLang="en-US" dirty="0"/>
              <a:t>继承</a:t>
            </a:r>
            <a:r>
              <a:rPr kumimoji="1" lang="en-US" altLang="zh-CN" dirty="0"/>
              <a:t>GUI</a:t>
            </a:r>
            <a:r>
              <a:rPr kumimoji="1" lang="zh-CN" altLang="en-US" dirty="0"/>
              <a:t>类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1CF8F6E-861E-B246-9018-0853A8EFCF2B}"/>
              </a:ext>
            </a:extLst>
          </p:cNvPr>
          <p:cNvSpPr txBox="1"/>
          <p:nvPr/>
        </p:nvSpPr>
        <p:spPr>
          <a:xfrm>
            <a:off x="5970206" y="1965070"/>
            <a:ext cx="2900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基本</a:t>
            </a:r>
            <a:r>
              <a:rPr kumimoji="1" lang="en-US" altLang="zh-CN" dirty="0"/>
              <a:t>animal</a:t>
            </a:r>
            <a:r>
              <a:rPr kumimoji="1" lang="zh-CN" altLang="en-US" dirty="0"/>
              <a:t>类，</a:t>
            </a:r>
            <a:endParaRPr kumimoji="1" lang="en-US" altLang="zh-CN" dirty="0"/>
          </a:p>
          <a:p>
            <a:r>
              <a:rPr kumimoji="1" lang="zh-CN" altLang="en-US" dirty="0"/>
              <a:t>与其派生的</a:t>
            </a:r>
            <a:r>
              <a:rPr kumimoji="1" lang="en-US" altLang="zh-CN" dirty="0"/>
              <a:t>Turtle</a:t>
            </a:r>
            <a:r>
              <a:rPr kumimoji="1" lang="zh-CN" altLang="en-US" dirty="0"/>
              <a:t>类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FFCF923-C0BF-D044-A5F6-D3A9C9BBEA25}"/>
              </a:ext>
            </a:extLst>
          </p:cNvPr>
          <p:cNvSpPr txBox="1"/>
          <p:nvPr/>
        </p:nvSpPr>
        <p:spPr>
          <a:xfrm>
            <a:off x="5970206" y="3114408"/>
            <a:ext cx="290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Turtle</a:t>
            </a:r>
            <a:r>
              <a:rPr kumimoji="1" lang="zh-CN" altLang="en-US" dirty="0"/>
              <a:t>控制类</a:t>
            </a:r>
          </a:p>
        </p:txBody>
      </p:sp>
    </p:spTree>
    <p:extLst>
      <p:ext uri="{BB962C8B-B14F-4D97-AF65-F5344CB8AC3E}">
        <p14:creationId xmlns:p14="http://schemas.microsoft.com/office/powerpoint/2010/main" val="1254266628"/>
      </p:ext>
    </p:extLst>
  </p:cSld>
  <p:clrMapOvr>
    <a:masterClrMapping/>
  </p:clrMapOvr>
  <p:transition spd="slow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439C2-5ACF-374E-A586-7C56E84AE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获取对象信息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8549E24-73A9-0F44-B587-17A73563A75B}"/>
              </a:ext>
            </a:extLst>
          </p:cNvPr>
          <p:cNvSpPr txBox="1">
            <a:spLocks/>
          </p:cNvSpPr>
          <p:nvPr/>
        </p:nvSpPr>
        <p:spPr>
          <a:xfrm>
            <a:off x="457200" y="819149"/>
            <a:ext cx="8229600" cy="2105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获取对象类型与方法</a:t>
            </a:r>
            <a:endParaRPr lang="en-US" altLang="zh-CN" dirty="0"/>
          </a:p>
          <a:p>
            <a:pPr lvl="1"/>
            <a:r>
              <a:rPr lang="zh-CN" altLang="en-US" dirty="0"/>
              <a:t>判断对象类型，使用</a:t>
            </a:r>
            <a:r>
              <a:rPr lang="en" altLang="zh-CN" dirty="0"/>
              <a:t>type()</a:t>
            </a:r>
            <a:r>
              <a:rPr lang="zh-CN" altLang="en-US" dirty="0"/>
              <a:t>函数</a:t>
            </a:r>
            <a:endParaRPr lang="en-US" altLang="zh-CN" dirty="0"/>
          </a:p>
          <a:p>
            <a:pPr lvl="1"/>
            <a:r>
              <a:rPr lang="zh-CN" altLang="en-US" dirty="0"/>
              <a:t>针对</a:t>
            </a:r>
            <a:r>
              <a:rPr lang="en-US" altLang="zh-CN" dirty="0"/>
              <a:t>class</a:t>
            </a:r>
            <a:r>
              <a:rPr lang="zh-CN" altLang="en-US" dirty="0"/>
              <a:t>的继承关系，使用</a:t>
            </a:r>
            <a:r>
              <a:rPr lang="en" altLang="zh-CN" dirty="0" err="1"/>
              <a:t>isinstance</a:t>
            </a:r>
            <a:r>
              <a:rPr lang="en" altLang="zh-CN" dirty="0"/>
              <a:t>()</a:t>
            </a:r>
            <a:r>
              <a:rPr lang="zh-CN" altLang="en" dirty="0"/>
              <a:t>函数</a:t>
            </a:r>
            <a:r>
              <a:rPr lang="zh-CN" altLang="en-US" dirty="0"/>
              <a:t>判断</a:t>
            </a:r>
            <a:r>
              <a:rPr lang="en-US" altLang="zh-CN" dirty="0"/>
              <a:t>class</a:t>
            </a:r>
            <a:r>
              <a:rPr lang="zh-CN" altLang="en-US" dirty="0"/>
              <a:t>类型。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例如继承关系：</a:t>
            </a:r>
            <a:r>
              <a:rPr lang="en" altLang="zh-CN" dirty="0"/>
              <a:t>object -&gt; Animal -&gt; Dog -&gt; Husky</a:t>
            </a:r>
            <a:endParaRPr lang="en-US" altLang="zh-CN" dirty="0"/>
          </a:p>
          <a:p>
            <a:pPr lvl="1"/>
            <a:endParaRPr lang="en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5FC810-E0BF-334D-BCF7-21C7DC4FB1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816"/>
          <a:stretch/>
        </p:blipFill>
        <p:spPr>
          <a:xfrm>
            <a:off x="750497" y="3068833"/>
            <a:ext cx="1430561" cy="74691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781CFB6-784D-9C42-B763-43CF70D56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094" y="2780388"/>
            <a:ext cx="2430757" cy="12823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B88D291-35BD-EF4C-830C-BB95BEB81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1110" y="2779982"/>
            <a:ext cx="2517116" cy="128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767907"/>
      </p:ext>
    </p:extLst>
  </p:cSld>
  <p:clrMapOvr>
    <a:masterClrMapping/>
  </p:clrMapOvr>
  <p:transition spd="slow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439C2-5ACF-374E-A586-7C56E84AE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获取对象信息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A45C470C-B888-4D42-8E3B-1ADD94F3751B}"/>
              </a:ext>
            </a:extLst>
          </p:cNvPr>
          <p:cNvSpPr txBox="1">
            <a:spLocks/>
          </p:cNvSpPr>
          <p:nvPr/>
        </p:nvSpPr>
        <p:spPr>
          <a:xfrm>
            <a:off x="457200" y="819149"/>
            <a:ext cx="8229600" cy="1820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获取对象类型与方法</a:t>
            </a:r>
            <a:endParaRPr lang="en-US" altLang="zh-CN" dirty="0"/>
          </a:p>
          <a:p>
            <a:pPr lvl="1"/>
            <a:r>
              <a:rPr lang="zh-CN" altLang="en-US" dirty="0"/>
              <a:t>判断对象类型，使用</a:t>
            </a:r>
            <a:r>
              <a:rPr lang="en" altLang="zh-CN" dirty="0"/>
              <a:t>type()</a:t>
            </a:r>
            <a:r>
              <a:rPr lang="zh-CN" altLang="en-US" dirty="0"/>
              <a:t>函数</a:t>
            </a:r>
            <a:endParaRPr lang="en-US" altLang="zh-CN" dirty="0"/>
          </a:p>
          <a:p>
            <a:pPr lvl="1"/>
            <a:r>
              <a:rPr lang="zh-CN" altLang="en-US" dirty="0"/>
              <a:t>针对</a:t>
            </a:r>
            <a:r>
              <a:rPr lang="en-US" altLang="zh-CN" dirty="0"/>
              <a:t>class</a:t>
            </a:r>
            <a:r>
              <a:rPr lang="zh-CN" altLang="en-US" dirty="0"/>
              <a:t>的继承关系，使用</a:t>
            </a:r>
            <a:r>
              <a:rPr lang="en" altLang="zh-CN" dirty="0" err="1"/>
              <a:t>isinstance</a:t>
            </a:r>
            <a:r>
              <a:rPr lang="en" altLang="zh-CN" dirty="0"/>
              <a:t>()</a:t>
            </a:r>
            <a:r>
              <a:rPr lang="zh-CN" altLang="en" dirty="0"/>
              <a:t>函数</a:t>
            </a:r>
            <a:r>
              <a:rPr lang="zh-CN" altLang="en-US" dirty="0"/>
              <a:t>判断</a:t>
            </a:r>
            <a:r>
              <a:rPr lang="en-US" altLang="zh-CN" dirty="0"/>
              <a:t>class</a:t>
            </a:r>
            <a:r>
              <a:rPr lang="zh-CN" altLang="en-US" dirty="0"/>
              <a:t>类型。</a:t>
            </a:r>
            <a:endParaRPr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en" altLang="zh-CN" dirty="0" err="1"/>
              <a:t>dir</a:t>
            </a:r>
            <a:r>
              <a:rPr lang="en" altLang="zh-CN" dirty="0"/>
              <a:t>()</a:t>
            </a:r>
            <a:r>
              <a:rPr lang="zh-CN" altLang="en-US" dirty="0"/>
              <a:t>来获得一个对象的所有属性和方法，并以一个字符串列表返回</a:t>
            </a:r>
            <a:endParaRPr lang="en-US" altLang="zh-CN" dirty="0"/>
          </a:p>
          <a:p>
            <a:pPr lvl="1"/>
            <a:endParaRPr lang="en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2D88AFA-C6A5-E449-A192-D704B6755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366" y="2347402"/>
            <a:ext cx="5012666" cy="183632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138458A-F08D-904A-B6B5-B7EFBC286F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816"/>
          <a:stretch/>
        </p:blipFill>
        <p:spPr>
          <a:xfrm>
            <a:off x="1137968" y="3023094"/>
            <a:ext cx="1307025" cy="68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866334"/>
      </p:ext>
    </p:extLst>
  </p:cSld>
  <p:clrMapOvr>
    <a:masterClrMapping/>
  </p:clrMapOvr>
  <p:transition spd="slow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439C2-5ACF-374E-A586-7C56E84AE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获取对象信息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A45C470C-B888-4D42-8E3B-1ADD94F3751B}"/>
              </a:ext>
            </a:extLst>
          </p:cNvPr>
          <p:cNvSpPr txBox="1">
            <a:spLocks/>
          </p:cNvSpPr>
          <p:nvPr/>
        </p:nvSpPr>
        <p:spPr>
          <a:xfrm>
            <a:off x="457200" y="819149"/>
            <a:ext cx="8229600" cy="1820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获取对象类型与方法</a:t>
            </a:r>
            <a:endParaRPr lang="en-US" altLang="zh-CN" dirty="0"/>
          </a:p>
          <a:p>
            <a:pPr lvl="1"/>
            <a:r>
              <a:rPr lang="zh-CN" altLang="en-US" dirty="0"/>
              <a:t>判断对象类型，使用</a:t>
            </a:r>
            <a:r>
              <a:rPr lang="en" altLang="zh-CN" dirty="0"/>
              <a:t>type()</a:t>
            </a:r>
            <a:r>
              <a:rPr lang="zh-CN" altLang="en-US" dirty="0"/>
              <a:t>函数</a:t>
            </a:r>
            <a:endParaRPr lang="en-US" altLang="zh-CN" dirty="0"/>
          </a:p>
          <a:p>
            <a:pPr lvl="1"/>
            <a:r>
              <a:rPr lang="zh-CN" altLang="en-US" dirty="0"/>
              <a:t>针对</a:t>
            </a:r>
            <a:r>
              <a:rPr lang="en-US" altLang="zh-CN" dirty="0"/>
              <a:t>class</a:t>
            </a:r>
            <a:r>
              <a:rPr lang="zh-CN" altLang="en-US" dirty="0"/>
              <a:t>的继承关系，使用</a:t>
            </a:r>
            <a:r>
              <a:rPr lang="en" altLang="zh-CN" dirty="0" err="1"/>
              <a:t>isinstance</a:t>
            </a:r>
            <a:r>
              <a:rPr lang="en" altLang="zh-CN" dirty="0"/>
              <a:t>()</a:t>
            </a:r>
            <a:r>
              <a:rPr lang="zh-CN" altLang="en" dirty="0"/>
              <a:t>函数</a:t>
            </a:r>
            <a:r>
              <a:rPr lang="zh-CN" altLang="en-US" dirty="0"/>
              <a:t>判断</a:t>
            </a:r>
            <a:r>
              <a:rPr lang="en-US" altLang="zh-CN" dirty="0"/>
              <a:t>class</a:t>
            </a:r>
            <a:r>
              <a:rPr lang="zh-CN" altLang="en-US" dirty="0"/>
              <a:t>类型。</a:t>
            </a:r>
            <a:endParaRPr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en" altLang="zh-CN" dirty="0" err="1"/>
              <a:t>dir</a:t>
            </a:r>
            <a:r>
              <a:rPr lang="en" altLang="zh-CN" dirty="0"/>
              <a:t>()</a:t>
            </a:r>
            <a:r>
              <a:rPr lang="zh-CN" altLang="en-US" dirty="0"/>
              <a:t>来获得一个对象的所有属性和方法，并以一个字符串列表返回</a:t>
            </a:r>
            <a:endParaRPr lang="en-US" altLang="zh-CN" dirty="0"/>
          </a:p>
          <a:p>
            <a:pPr lvl="1"/>
            <a:endParaRPr lang="en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2D88AFA-C6A5-E449-A192-D704B6755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366" y="2347402"/>
            <a:ext cx="5012666" cy="183632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138458A-F08D-904A-B6B5-B7EFBC286F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816"/>
          <a:stretch/>
        </p:blipFill>
        <p:spPr>
          <a:xfrm>
            <a:off x="1137968" y="3023094"/>
            <a:ext cx="1307025" cy="68241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DC15527-6BB9-BF46-871A-AD5FE61203A8}"/>
              </a:ext>
            </a:extLst>
          </p:cNvPr>
          <p:cNvSpPr/>
          <p:nvPr/>
        </p:nvSpPr>
        <p:spPr>
          <a:xfrm>
            <a:off x="2713367" y="4231402"/>
            <a:ext cx="55726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类似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__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xxx__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的属性和方法在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中都是有特殊用途的，比如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__class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__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方法返回所属类。</a:t>
            </a:r>
          </a:p>
        </p:txBody>
      </p:sp>
    </p:spTree>
    <p:extLst>
      <p:ext uri="{BB962C8B-B14F-4D97-AF65-F5344CB8AC3E}">
        <p14:creationId xmlns:p14="http://schemas.microsoft.com/office/powerpoint/2010/main" val="740878013"/>
      </p:ext>
    </p:extLst>
  </p:cSld>
  <p:clrMapOvr>
    <a:masterClrMapping/>
  </p:clrMapOvr>
  <p:transition spd="slow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11111111"/>
</p:tagLst>
</file>

<file path=ppt/theme/theme1.xml><?xml version="1.0" encoding="utf-8"?>
<a:theme xmlns:a="http://schemas.openxmlformats.org/drawingml/2006/main" name="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12008</TotalTime>
  <Words>2181</Words>
  <Application>Microsoft Office PowerPoint</Application>
  <PresentationFormat>全屏显示(16:9)</PresentationFormat>
  <Paragraphs>452</Paragraphs>
  <Slides>68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76" baseType="lpstr">
      <vt:lpstr>方正超粗黑简体</vt:lpstr>
      <vt:lpstr>方正兰亭细黑_GBK</vt:lpstr>
      <vt:lpstr>宋体</vt:lpstr>
      <vt:lpstr>微软雅黑</vt:lpstr>
      <vt:lpstr>微软雅黑</vt:lpstr>
      <vt:lpstr>Arial</vt:lpstr>
      <vt:lpstr>Calibri</vt:lpstr>
      <vt:lpstr>清风素材 https://12sc.taobao.com/</vt:lpstr>
      <vt:lpstr>PowerPoint 演示文稿</vt:lpstr>
      <vt:lpstr>PowerPoint 演示文稿</vt:lpstr>
      <vt:lpstr>PowerPoint 演示文稿</vt:lpstr>
      <vt:lpstr>PowerPoint 演示文稿</vt:lpstr>
      <vt:lpstr>获取对象信息</vt:lpstr>
      <vt:lpstr>获取对象信息</vt:lpstr>
      <vt:lpstr>获取对象信息</vt:lpstr>
      <vt:lpstr>获取对象信息</vt:lpstr>
      <vt:lpstr>获取对象信息</vt:lpstr>
      <vt:lpstr>获取对象信息</vt:lpstr>
      <vt:lpstr>获取对象信息</vt:lpstr>
      <vt:lpstr>获取对象信息</vt:lpstr>
      <vt:lpstr>获取对象信息</vt:lpstr>
      <vt:lpstr>PowerPoint 演示文稿</vt:lpstr>
      <vt:lpstr>实例属性与类属性</vt:lpstr>
      <vt:lpstr>实例属性与类属性</vt:lpstr>
      <vt:lpstr>实例属性与类属性</vt:lpstr>
      <vt:lpstr>实例属性与类属性</vt:lpstr>
      <vt:lpstr>实例属性与类属性</vt:lpstr>
      <vt:lpstr>实例属性与类属性</vt:lpstr>
      <vt:lpstr>实例属性与类属性</vt:lpstr>
      <vt:lpstr>实例属性与类属性</vt:lpstr>
      <vt:lpstr>PowerPoint 演示文稿</vt:lpstr>
      <vt:lpstr>实现二维列表类</vt:lpstr>
      <vt:lpstr>实现二维列表类</vt:lpstr>
      <vt:lpstr>实现二维列表类</vt:lpstr>
      <vt:lpstr>实现二维列表类</vt:lpstr>
      <vt:lpstr>实现二维列表类</vt:lpstr>
      <vt:lpstr>实现二维列表类</vt:lpstr>
      <vt:lpstr>实现二维列表类</vt:lpstr>
      <vt:lpstr>实现二维列表类</vt:lpstr>
      <vt:lpstr>实现二维列表类</vt:lpstr>
      <vt:lpstr>实现二维列表类</vt:lpstr>
      <vt:lpstr>实现二维列表类</vt:lpstr>
      <vt:lpstr>实现二维列表类</vt:lpstr>
      <vt:lpstr>实现二维列表类</vt:lpstr>
      <vt:lpstr>实现二维列表类</vt:lpstr>
      <vt:lpstr>实现二维列表类</vt:lpstr>
      <vt:lpstr>实现二维列表类</vt:lpstr>
      <vt:lpstr>实现二维列表类</vt:lpstr>
      <vt:lpstr>实现二维列表类</vt:lpstr>
      <vt:lpstr>实现二维列表类</vt:lpstr>
      <vt:lpstr>实现二维列表类</vt:lpstr>
      <vt:lpstr>实现二维列表类</vt:lpstr>
      <vt:lpstr>实现二维列表类</vt:lpstr>
      <vt:lpstr>PowerPoint 演示文稿</vt:lpstr>
      <vt:lpstr>以下为课外内容</vt:lpstr>
      <vt:lpstr>GUI与Tkinter</vt:lpstr>
      <vt:lpstr>GUI与Tkinter</vt:lpstr>
      <vt:lpstr>GUI与Tkinter</vt:lpstr>
      <vt:lpstr>GUI与Tkinter</vt:lpstr>
      <vt:lpstr>Tkinter与GUI</vt:lpstr>
      <vt:lpstr>Tkinter与GUI</vt:lpstr>
      <vt:lpstr>Tkinter与GUI</vt:lpstr>
      <vt:lpstr>Tkinter与GUI</vt:lpstr>
      <vt:lpstr>Tkinter与GUI</vt:lpstr>
      <vt:lpstr>Tkinter与GUI</vt:lpstr>
      <vt:lpstr>Tkinter与GUI</vt:lpstr>
      <vt:lpstr>搭建自己的Turtle库</vt:lpstr>
      <vt:lpstr>搭建自己的Turtle库</vt:lpstr>
      <vt:lpstr>搭建自己的Turtle库</vt:lpstr>
      <vt:lpstr>搭建自己的Turtle库</vt:lpstr>
      <vt:lpstr>搭建自己的Turtle库</vt:lpstr>
      <vt:lpstr>搭建自己的Turtle库</vt:lpstr>
      <vt:lpstr>搭建自己的Turtle库</vt:lpstr>
      <vt:lpstr>搭建自己的Turtle库</vt:lpstr>
      <vt:lpstr>搭建自己的Turtle库</vt:lpstr>
      <vt:lpstr>搭建自己的Turtle库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Batman</cp:lastModifiedBy>
  <cp:revision>335</cp:revision>
  <dcterms:created xsi:type="dcterms:W3CDTF">2015-01-23T04:02:45Z</dcterms:created>
  <dcterms:modified xsi:type="dcterms:W3CDTF">2021-04-01T02:26:03Z</dcterms:modified>
  <cp:category/>
  <cp:contentStatus>12sc.taobao.com</cp:contentStatus>
</cp:coreProperties>
</file>